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  <a:srgbClr val="006699"/>
    <a:srgbClr val="1D0E8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-560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12-02-2024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12-02-2024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12-02-2024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12-02-2024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12-02-2024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12-02-2024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12-02-2024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12-02-2024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12-02-2024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12-02-2024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F302E-401A-46E2-925E-2BBF9CB02188}" type="datetimeFigureOut">
              <a:rPr lang="en-IN" smtClean="0"/>
              <a:pPr/>
              <a:t>12-02-2024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F302E-401A-46E2-925E-2BBF9CB02188}" type="datetimeFigureOut">
              <a:rPr lang="en-IN" smtClean="0"/>
              <a:pPr/>
              <a:t>12-02-2024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5E33BC-E3BA-4B5A-86DA-CFF567DE0300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EC061CF0-CB36-FF0B-13A5-E05C4C77106E}"/>
              </a:ext>
            </a:extLst>
          </p:cNvPr>
          <p:cNvSpPr txBox="1"/>
          <p:nvPr/>
        </p:nvSpPr>
        <p:spPr>
          <a:xfrm>
            <a:off x="2989116" y="462312"/>
            <a:ext cx="67034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cap="none" spc="0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DERMA PEARLS : SURGICAL PEARL - </a:t>
            </a:r>
            <a:r>
              <a:rPr lang="en-US" sz="24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en-US" sz="2400" b="1" cap="none" spc="0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226081C1-9C28-2F76-27FD-0BC443439A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309" y="319181"/>
            <a:ext cx="1745673" cy="1654297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9670FB60-DDA9-45A1-D58A-7EF83DE9CF05}"/>
              </a:ext>
            </a:extLst>
          </p:cNvPr>
          <p:cNvSpPr/>
          <p:nvPr/>
        </p:nvSpPr>
        <p:spPr>
          <a:xfrm>
            <a:off x="2152074" y="929123"/>
            <a:ext cx="963352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IN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Innovative </a:t>
            </a:r>
            <a:r>
              <a:rPr lang="en-IN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techniques of splinting blister roof </a:t>
            </a:r>
            <a:r>
              <a:rPr lang="en-IN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 Vitiligo using </a:t>
            </a:r>
            <a:r>
              <a:rPr lang="en-IN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micropore</a:t>
            </a:r>
            <a:r>
              <a:rPr lang="en-IN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tape </a:t>
            </a:r>
            <a:r>
              <a:rPr lang="en-IN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before harvesting </a:t>
            </a:r>
            <a:endParaRPr lang="en-IN" sz="24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IN" sz="2400" dirty="0" smtClean="0"/>
              <a:t/>
            </a:r>
            <a:br>
              <a:rPr lang="en-IN" sz="2400" dirty="0" smtClean="0"/>
            </a:br>
            <a:endParaRPr lang="en-IN" sz="2400" b="1" dirty="0">
              <a:solidFill>
                <a:schemeClr val="accent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99BC679-43D1-964E-294A-23DC08DB8EDD}"/>
              </a:ext>
            </a:extLst>
          </p:cNvPr>
          <p:cNvSpPr/>
          <p:nvPr/>
        </p:nvSpPr>
        <p:spPr>
          <a:xfrm>
            <a:off x="397163" y="6123708"/>
            <a:ext cx="737901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IN" sz="1400" i="1" dirty="0" err="1" smtClean="0">
                <a:solidFill>
                  <a:srgbClr val="FF0000"/>
                </a:solidFill>
              </a:rPr>
              <a:t>Mukhtar</a:t>
            </a:r>
            <a:r>
              <a:rPr lang="en-IN" sz="1400" i="1" dirty="0" smtClean="0">
                <a:solidFill>
                  <a:srgbClr val="FF0000"/>
                </a:solidFill>
              </a:rPr>
              <a:t> M. Innovative techniques of splinting blister roof using </a:t>
            </a:r>
            <a:r>
              <a:rPr lang="en-IN" sz="1400" i="1" dirty="0" err="1" smtClean="0">
                <a:solidFill>
                  <a:srgbClr val="FF0000"/>
                </a:solidFill>
              </a:rPr>
              <a:t>micropore</a:t>
            </a:r>
            <a:r>
              <a:rPr lang="en-IN" sz="1400" i="1" dirty="0" smtClean="0">
                <a:solidFill>
                  <a:srgbClr val="FF0000"/>
                </a:solidFill>
              </a:rPr>
              <a:t> tape before harvesting. Indian J </a:t>
            </a:r>
            <a:r>
              <a:rPr lang="en-IN" sz="1400" i="1" dirty="0" err="1" smtClean="0">
                <a:solidFill>
                  <a:srgbClr val="FF0000"/>
                </a:solidFill>
              </a:rPr>
              <a:t>Dermatol</a:t>
            </a:r>
            <a:r>
              <a:rPr lang="en-IN" sz="1400" i="1" dirty="0" smtClean="0">
                <a:solidFill>
                  <a:srgbClr val="FF0000"/>
                </a:solidFill>
              </a:rPr>
              <a:t> </a:t>
            </a:r>
            <a:r>
              <a:rPr lang="en-IN" sz="1400" i="1" dirty="0" err="1" smtClean="0">
                <a:solidFill>
                  <a:srgbClr val="FF0000"/>
                </a:solidFill>
              </a:rPr>
              <a:t>Venereol</a:t>
            </a:r>
            <a:r>
              <a:rPr lang="en-IN" sz="1400" i="1" dirty="0" smtClean="0">
                <a:solidFill>
                  <a:srgbClr val="FF0000"/>
                </a:solidFill>
              </a:rPr>
              <a:t> </a:t>
            </a:r>
            <a:r>
              <a:rPr lang="en-IN" sz="1400" i="1" dirty="0" err="1" smtClean="0">
                <a:solidFill>
                  <a:srgbClr val="FF0000"/>
                </a:solidFill>
              </a:rPr>
              <a:t>Leprol</a:t>
            </a:r>
            <a:r>
              <a:rPr lang="en-IN" sz="1400" i="1" dirty="0" smtClean="0">
                <a:solidFill>
                  <a:srgbClr val="FF0000"/>
                </a:solidFill>
              </a:rPr>
              <a:t> 2023;89:638–9.</a:t>
            </a:r>
            <a:endParaRPr lang="en-US" sz="1400" b="1" i="1" cap="none" spc="0" dirty="0">
              <a:ln w="0"/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41745" y="1948873"/>
            <a:ext cx="851592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b="1" dirty="0" smtClean="0"/>
              <a:t>Problem : </a:t>
            </a:r>
            <a:r>
              <a:rPr lang="en-IN" dirty="0" smtClean="0"/>
              <a:t>The </a:t>
            </a:r>
            <a:r>
              <a:rPr lang="en-IN" dirty="0" smtClean="0"/>
              <a:t>blister graft attempts to </a:t>
            </a:r>
            <a:r>
              <a:rPr lang="en-IN" dirty="0" err="1" smtClean="0"/>
              <a:t>incurl</a:t>
            </a:r>
            <a:r>
              <a:rPr lang="en-IN" dirty="0" smtClean="0"/>
              <a:t> and wrinkle like a deflated balloon, making it </a:t>
            </a:r>
            <a:r>
              <a:rPr lang="en-IN" dirty="0" smtClean="0"/>
              <a:t>difficult to </a:t>
            </a:r>
            <a:r>
              <a:rPr lang="en-IN" dirty="0" smtClean="0"/>
              <a:t>uncurl the graft after harvesting. Furthermore, if the graft is cut with </a:t>
            </a:r>
            <a:r>
              <a:rPr lang="en-IN" dirty="0" smtClean="0"/>
              <a:t>scissors</a:t>
            </a:r>
            <a:r>
              <a:rPr lang="en-IN" dirty="0" smtClean="0"/>
              <a:t>, it is </a:t>
            </a:r>
            <a:r>
              <a:rPr lang="en-IN" dirty="0" smtClean="0"/>
              <a:t>lost on </a:t>
            </a:r>
            <a:r>
              <a:rPr lang="en-IN" dirty="0" smtClean="0"/>
              <a:t>the periphery.</a:t>
            </a:r>
          </a:p>
          <a:p>
            <a:pPr>
              <a:lnSpc>
                <a:spcPct val="150000"/>
              </a:lnSpc>
            </a:pPr>
            <a:r>
              <a:rPr lang="en-IN" b="1" dirty="0" smtClean="0"/>
              <a:t>Solution</a:t>
            </a:r>
            <a:r>
              <a:rPr lang="en-IN" b="1" dirty="0" smtClean="0"/>
              <a:t> </a:t>
            </a:r>
            <a:r>
              <a:rPr lang="en-IN" b="1" dirty="0" smtClean="0"/>
              <a:t>: </a:t>
            </a:r>
            <a:r>
              <a:rPr lang="en-IN" dirty="0" smtClean="0"/>
              <a:t>Patch </a:t>
            </a:r>
            <a:r>
              <a:rPr lang="en-IN" dirty="0" smtClean="0"/>
              <a:t>each half of the blister with two tiny UV sterilised </a:t>
            </a:r>
            <a:r>
              <a:rPr lang="en-IN" dirty="0" err="1" smtClean="0"/>
              <a:t>micropore</a:t>
            </a:r>
            <a:r>
              <a:rPr lang="en-IN" dirty="0" smtClean="0"/>
              <a:t> adhesive tapes and then press with a suction syringe barrel rim at the margin of the blister [Figures 1a and b]. prick the blister at its margin with a blade and gently detached the epidermis from the blister margin with blunt or flat forceps [Figures 2a – d]. Splinting the graft with tape allows it to be identified and sliced into any shape or size and easily transported to the recipient location [Figures 3a and b].  The </a:t>
            </a:r>
            <a:r>
              <a:rPr lang="en-IN" dirty="0" err="1" smtClean="0"/>
              <a:t>micropore</a:t>
            </a:r>
            <a:r>
              <a:rPr lang="en-IN" dirty="0" smtClean="0"/>
              <a:t> tape is employed as a template rather than being removed from the graft, and the excess tape is cut off before grafting.</a:t>
            </a:r>
            <a:endParaRPr lang="en-IN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2058B7F1-40EF-A2E3-F0CF-DDDC6D10F12C}"/>
              </a:ext>
            </a:extLst>
          </p:cNvPr>
          <p:cNvSpPr/>
          <p:nvPr/>
        </p:nvSpPr>
        <p:spPr>
          <a:xfrm>
            <a:off x="8497454" y="6150267"/>
            <a:ext cx="3546764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400" b="1" dirty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IADVL – </a:t>
            </a:r>
            <a:r>
              <a:rPr lang="en-US" sz="14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AP </a:t>
            </a:r>
            <a:r>
              <a:rPr lang="en-US" sz="1400" b="1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(TEAM GUNTUR)</a:t>
            </a:r>
          </a:p>
          <a:p>
            <a:r>
              <a:rPr lang="en-US" sz="1400" b="1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14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By Dr </a:t>
            </a:r>
            <a:r>
              <a:rPr lang="en-US" sz="1400" b="1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Keerthi</a:t>
            </a:r>
            <a:r>
              <a:rPr lang="en-US" sz="14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Sidda</a:t>
            </a:r>
            <a:endParaRPr lang="en-US" sz="1400" b="1" dirty="0" smtClean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b="1" dirty="0" smtClean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400" b="1" dirty="0" smtClean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1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esktop\derma pearlss\IJDVL-89-4-638-g001 (1)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79045" y="1505527"/>
            <a:ext cx="2797319" cy="1006763"/>
          </a:xfrm>
          <a:prstGeom prst="rect">
            <a:avLst/>
          </a:prstGeom>
          <a:noFill/>
        </p:spPr>
      </p:pic>
      <p:pic>
        <p:nvPicPr>
          <p:cNvPr id="1027" name="Picture 3" descr="C:\Users\user\Desktop\derma pearlss\IJDVL-89-4-638-g00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968218" y="2540002"/>
            <a:ext cx="2798907" cy="2364510"/>
          </a:xfrm>
          <a:prstGeom prst="rect">
            <a:avLst/>
          </a:prstGeom>
          <a:noFill/>
        </p:spPr>
      </p:pic>
      <p:pic>
        <p:nvPicPr>
          <p:cNvPr id="1028" name="Picture 4" descr="C:\Users\user\Desktop\derma pearlss\IJDVL-89-4-638-g003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951336" y="4927888"/>
            <a:ext cx="2797319" cy="1186584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8996219" y="1634837"/>
            <a:ext cx="193964" cy="2616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1100" b="1" dirty="0" smtClean="0">
                <a:solidFill>
                  <a:schemeClr val="bg1"/>
                </a:solidFill>
              </a:rPr>
              <a:t>1</a:t>
            </a:r>
            <a:endParaRPr lang="en-IN" sz="11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982364" y="2655455"/>
            <a:ext cx="193964" cy="2616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1100" b="1" dirty="0" smtClean="0">
                <a:solidFill>
                  <a:schemeClr val="bg1"/>
                </a:solidFill>
              </a:rPr>
              <a:t>2</a:t>
            </a:r>
            <a:endParaRPr lang="en-IN" sz="11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986982" y="5043055"/>
            <a:ext cx="193964" cy="26161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IN" sz="1100" b="1" dirty="0" smtClean="0">
                <a:solidFill>
                  <a:schemeClr val="bg1"/>
                </a:solidFill>
              </a:rPr>
              <a:t>3</a:t>
            </a:r>
            <a:endParaRPr lang="en-IN" sz="1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93104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28675</TotalTime>
  <Words>101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GUNTUR</dc:title>
  <dc:creator>Srikanth Reddy Alla</dc:creator>
  <cp:lastModifiedBy>user</cp:lastModifiedBy>
  <cp:revision>35</cp:revision>
  <dcterms:created xsi:type="dcterms:W3CDTF">2023-11-30T14:56:31Z</dcterms:created>
  <dcterms:modified xsi:type="dcterms:W3CDTF">2024-02-12T01:26:40Z</dcterms:modified>
</cp:coreProperties>
</file>