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CC"/>
    <a:srgbClr val="006699"/>
    <a:srgbClr val="1D0E8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-560" y="-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18-02-2024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18-02-2024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18-02-2024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18-02-2024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18-02-2024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18-02-2024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18-02-2024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18-02-2024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18-02-2024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18-02-2024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18-02-2024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F302E-401A-46E2-925E-2BBF9CB02188}" type="datetimeFigureOut">
              <a:rPr lang="en-IN" smtClean="0"/>
              <a:pPr/>
              <a:t>18-02-2024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EC061CF0-CB36-FF0B-13A5-E05C4C77106E}"/>
              </a:ext>
            </a:extLst>
          </p:cNvPr>
          <p:cNvSpPr txBox="1"/>
          <p:nvPr/>
        </p:nvSpPr>
        <p:spPr>
          <a:xfrm>
            <a:off x="2656607" y="379184"/>
            <a:ext cx="67034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DERMA PEARLS : SURGICAL PEARL - </a:t>
            </a:r>
            <a:r>
              <a:rPr lang="en-US" sz="2400" b="1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en-US" sz="2400" b="1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26081C1-9C28-2F76-27FD-0BC443439A9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3928" y="184726"/>
            <a:ext cx="1448617" cy="1464097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9670FB60-DDA9-45A1-D58A-7EF83DE9CF05}"/>
              </a:ext>
            </a:extLst>
          </p:cNvPr>
          <p:cNvSpPr/>
          <p:nvPr/>
        </p:nvSpPr>
        <p:spPr>
          <a:xfrm>
            <a:off x="2133601" y="1086141"/>
            <a:ext cx="963352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IN" sz="2400" b="1" dirty="0" smtClean="0">
                <a:solidFill>
                  <a:srgbClr val="0070C0"/>
                </a:solidFill>
              </a:rPr>
              <a:t>                      Disposable </a:t>
            </a:r>
            <a:r>
              <a:rPr lang="en-IN" sz="2400" b="1" dirty="0" err="1" smtClean="0">
                <a:solidFill>
                  <a:srgbClr val="0070C0"/>
                </a:solidFill>
              </a:rPr>
              <a:t>cryoguard</a:t>
            </a:r>
            <a:r>
              <a:rPr lang="en-IN" sz="2400" b="1" dirty="0" smtClean="0">
                <a:solidFill>
                  <a:srgbClr val="0070C0"/>
                </a:solidFill>
              </a:rPr>
              <a:t> for the </a:t>
            </a:r>
            <a:r>
              <a:rPr lang="en-IN" sz="2400" b="1" dirty="0" err="1" smtClean="0">
                <a:solidFill>
                  <a:srgbClr val="0070C0"/>
                </a:solidFill>
              </a:rPr>
              <a:t>cryogun</a:t>
            </a:r>
            <a:endParaRPr lang="en-IN" sz="2400" b="1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99BC679-43D1-964E-294A-23DC08DB8EDD}"/>
              </a:ext>
            </a:extLst>
          </p:cNvPr>
          <p:cNvSpPr/>
          <p:nvPr/>
        </p:nvSpPr>
        <p:spPr>
          <a:xfrm>
            <a:off x="554182" y="6336144"/>
            <a:ext cx="7582214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IN" sz="1400" i="1" dirty="0" err="1" smtClean="0">
                <a:solidFill>
                  <a:srgbClr val="FF0000"/>
                </a:solidFill>
              </a:rPr>
              <a:t>Mukhtar</a:t>
            </a:r>
            <a:r>
              <a:rPr lang="en-IN" sz="1400" i="1" dirty="0" smtClean="0">
                <a:solidFill>
                  <a:srgbClr val="FF0000"/>
                </a:solidFill>
              </a:rPr>
              <a:t> M. surgical pearl: disposable </a:t>
            </a:r>
            <a:r>
              <a:rPr lang="en-IN" sz="1400" i="1" dirty="0" err="1" smtClean="0">
                <a:solidFill>
                  <a:srgbClr val="FF0000"/>
                </a:solidFill>
              </a:rPr>
              <a:t>cryoguard</a:t>
            </a:r>
            <a:r>
              <a:rPr lang="en-IN" sz="1400" i="1" dirty="0" smtClean="0">
                <a:solidFill>
                  <a:srgbClr val="FF0000"/>
                </a:solidFill>
              </a:rPr>
              <a:t> for </a:t>
            </a:r>
            <a:r>
              <a:rPr lang="en-IN" sz="1400" i="1" dirty="0" err="1" smtClean="0">
                <a:solidFill>
                  <a:srgbClr val="FF0000"/>
                </a:solidFill>
              </a:rPr>
              <a:t>cryogun</a:t>
            </a:r>
            <a:r>
              <a:rPr lang="en-IN" sz="1400" i="1" dirty="0" smtClean="0">
                <a:solidFill>
                  <a:srgbClr val="FF0000"/>
                </a:solidFill>
              </a:rPr>
              <a:t>. Iran J </a:t>
            </a:r>
            <a:r>
              <a:rPr lang="en-IN" sz="1400" i="1" dirty="0" err="1" smtClean="0">
                <a:solidFill>
                  <a:srgbClr val="FF0000"/>
                </a:solidFill>
              </a:rPr>
              <a:t>Dermatol</a:t>
            </a:r>
            <a:r>
              <a:rPr lang="en-IN" sz="1400" i="1" dirty="0" smtClean="0">
                <a:solidFill>
                  <a:srgbClr val="FF0000"/>
                </a:solidFill>
              </a:rPr>
              <a:t>. 2023; 26(3): 159-161.</a:t>
            </a:r>
            <a:endParaRPr lang="en-US" sz="1400" b="1" i="1" cap="none" spc="0" dirty="0">
              <a:ln w="0"/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98764" y="1625600"/>
            <a:ext cx="8358910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en-IN" dirty="0" smtClean="0"/>
              <a:t>  For </a:t>
            </a:r>
            <a:r>
              <a:rPr lang="en-IN" dirty="0" smtClean="0"/>
              <a:t>procuring aseptic, disposable, transparent </a:t>
            </a:r>
            <a:r>
              <a:rPr lang="en-IN" dirty="0" err="1" smtClean="0"/>
              <a:t>cryoguards</a:t>
            </a:r>
            <a:r>
              <a:rPr lang="en-IN" dirty="0" smtClean="0"/>
              <a:t>, disposable syringes (3 to </a:t>
            </a:r>
            <a:r>
              <a:rPr lang="en-IN" dirty="0" smtClean="0"/>
              <a:t>     </a:t>
            </a:r>
          </a:p>
          <a:p>
            <a:pPr fontAlgn="base">
              <a:lnSpc>
                <a:spcPct val="150000"/>
              </a:lnSpc>
            </a:pPr>
            <a:r>
              <a:rPr lang="en-IN" dirty="0" smtClean="0"/>
              <a:t> </a:t>
            </a:r>
            <a:r>
              <a:rPr lang="en-IN" dirty="0" smtClean="0"/>
              <a:t>   </a:t>
            </a:r>
            <a:r>
              <a:rPr lang="en-IN" dirty="0" smtClean="0"/>
              <a:t>10ml </a:t>
            </a:r>
            <a:r>
              <a:rPr lang="en-IN" dirty="0" smtClean="0"/>
              <a:t>or more) can be selected according to the diameter of lesions, and then </a:t>
            </a:r>
            <a:r>
              <a:rPr lang="en-IN" dirty="0" smtClean="0"/>
              <a:t>its     </a:t>
            </a:r>
          </a:p>
          <a:p>
            <a:pPr fontAlgn="base">
              <a:lnSpc>
                <a:spcPct val="150000"/>
              </a:lnSpc>
            </a:pPr>
            <a:r>
              <a:rPr lang="en-IN" dirty="0" smtClean="0"/>
              <a:t> </a:t>
            </a:r>
            <a:r>
              <a:rPr lang="en-IN" dirty="0" smtClean="0"/>
              <a:t>   </a:t>
            </a:r>
            <a:r>
              <a:rPr lang="en-IN" dirty="0" smtClean="0"/>
              <a:t>barrel </a:t>
            </a:r>
            <a:r>
              <a:rPr lang="en-IN" dirty="0" smtClean="0"/>
              <a:t>is cut at a length of 1 to 2 cm from the needle hub end. After this, the </a:t>
            </a:r>
            <a:r>
              <a:rPr lang="en-IN" dirty="0" smtClean="0"/>
              <a:t>cut</a:t>
            </a:r>
          </a:p>
          <a:p>
            <a:pPr fontAlgn="base">
              <a:lnSpc>
                <a:spcPct val="150000"/>
              </a:lnSpc>
            </a:pPr>
            <a:r>
              <a:rPr lang="en-IN" dirty="0" smtClean="0"/>
              <a:t> </a:t>
            </a:r>
            <a:r>
              <a:rPr lang="en-IN" dirty="0" smtClean="0"/>
              <a:t>   </a:t>
            </a:r>
            <a:r>
              <a:rPr lang="en-IN" dirty="0" smtClean="0"/>
              <a:t>barrel </a:t>
            </a:r>
            <a:r>
              <a:rPr lang="en-IN" dirty="0" smtClean="0"/>
              <a:t>is holed (fenestrated) at 10 to 15 sites with a 16 G needle to allow the </a:t>
            </a:r>
            <a:r>
              <a:rPr lang="en-IN" dirty="0" smtClean="0"/>
              <a:t>escape</a:t>
            </a:r>
          </a:p>
          <a:p>
            <a:pPr fontAlgn="base">
              <a:lnSpc>
                <a:spcPct val="150000"/>
              </a:lnSpc>
            </a:pPr>
            <a:r>
              <a:rPr lang="en-IN" dirty="0" smtClean="0"/>
              <a:t> </a:t>
            </a:r>
            <a:r>
              <a:rPr lang="en-IN" dirty="0" smtClean="0"/>
              <a:t>   </a:t>
            </a:r>
            <a:r>
              <a:rPr lang="en-IN" dirty="0" smtClean="0"/>
              <a:t>of </a:t>
            </a:r>
            <a:r>
              <a:rPr lang="en-IN" dirty="0" smtClean="0"/>
              <a:t>extra cryogen. Following this, the needle is separated from its hub, and the </a:t>
            </a:r>
            <a:r>
              <a:rPr lang="en-IN" dirty="0" smtClean="0"/>
              <a:t>distal</a:t>
            </a:r>
          </a:p>
          <a:p>
            <a:pPr fontAlgn="base">
              <a:lnSpc>
                <a:spcPct val="150000"/>
              </a:lnSpc>
            </a:pPr>
            <a:r>
              <a:rPr lang="en-IN" dirty="0" smtClean="0"/>
              <a:t> </a:t>
            </a:r>
            <a:r>
              <a:rPr lang="en-IN" dirty="0" smtClean="0"/>
              <a:t>   </a:t>
            </a:r>
            <a:r>
              <a:rPr lang="en-IN" dirty="0" smtClean="0"/>
              <a:t>part </a:t>
            </a:r>
            <a:r>
              <a:rPr lang="en-IN" dirty="0" smtClean="0"/>
              <a:t>of the hub is cut to obtain a bigger and more patent hole. This needle hub </a:t>
            </a:r>
            <a:r>
              <a:rPr lang="en-IN" dirty="0" smtClean="0"/>
              <a:t>is</a:t>
            </a:r>
          </a:p>
          <a:p>
            <a:pPr fontAlgn="base">
              <a:lnSpc>
                <a:spcPct val="150000"/>
              </a:lnSpc>
            </a:pPr>
            <a:r>
              <a:rPr lang="en-IN" dirty="0" smtClean="0"/>
              <a:t> </a:t>
            </a:r>
            <a:r>
              <a:rPr lang="en-IN" dirty="0" smtClean="0"/>
              <a:t>   </a:t>
            </a:r>
            <a:r>
              <a:rPr lang="en-IN" dirty="0" smtClean="0"/>
              <a:t>inserted </a:t>
            </a:r>
            <a:r>
              <a:rPr lang="en-IN" dirty="0" smtClean="0"/>
              <a:t>from its cut end into the nozzle of the </a:t>
            </a:r>
            <a:r>
              <a:rPr lang="en-IN" dirty="0" err="1" smtClean="0"/>
              <a:t>cryogun</a:t>
            </a:r>
            <a:r>
              <a:rPr lang="en-IN" dirty="0" smtClean="0"/>
              <a:t>. </a:t>
            </a:r>
          </a:p>
          <a:p>
            <a:pPr fontAlgn="base">
              <a:lnSpc>
                <a:spcPct val="150000"/>
              </a:lnSpc>
              <a:buFont typeface="Arial" pitchFamily="34" charset="0"/>
              <a:buChar char="•"/>
            </a:pPr>
            <a:r>
              <a:rPr lang="en-IN" dirty="0" smtClean="0"/>
              <a:t>  Advantages </a:t>
            </a:r>
            <a:r>
              <a:rPr lang="en-IN" dirty="0" smtClean="0"/>
              <a:t>of </a:t>
            </a:r>
            <a:r>
              <a:rPr lang="en-IN" dirty="0" err="1" smtClean="0"/>
              <a:t>cryoguard</a:t>
            </a:r>
            <a:r>
              <a:rPr lang="en-IN" dirty="0" smtClean="0"/>
              <a:t> </a:t>
            </a:r>
            <a:r>
              <a:rPr lang="en-IN" dirty="0" smtClean="0"/>
              <a:t>: </a:t>
            </a:r>
            <a:r>
              <a:rPr lang="en-IN" dirty="0" smtClean="0"/>
              <a:t>easy </a:t>
            </a:r>
            <a:r>
              <a:rPr lang="en-IN" dirty="0" smtClean="0"/>
              <a:t>to balance the </a:t>
            </a:r>
            <a:r>
              <a:rPr lang="en-IN" dirty="0" err="1" smtClean="0"/>
              <a:t>cryogun</a:t>
            </a:r>
            <a:r>
              <a:rPr lang="en-IN" dirty="0" smtClean="0"/>
              <a:t> , maintains </a:t>
            </a:r>
            <a:r>
              <a:rPr lang="en-IN" dirty="0" smtClean="0"/>
              <a:t>uniform distance</a:t>
            </a:r>
          </a:p>
          <a:p>
            <a:pPr fontAlgn="base">
              <a:lnSpc>
                <a:spcPct val="150000"/>
              </a:lnSpc>
            </a:pPr>
            <a:r>
              <a:rPr lang="en-IN" dirty="0" smtClean="0"/>
              <a:t> </a:t>
            </a:r>
            <a:r>
              <a:rPr lang="en-IN" dirty="0" smtClean="0"/>
              <a:t>  </a:t>
            </a:r>
            <a:r>
              <a:rPr lang="en-IN" dirty="0" smtClean="0"/>
              <a:t>of </a:t>
            </a:r>
            <a:r>
              <a:rPr lang="en-IN" dirty="0" smtClean="0"/>
              <a:t>1 to 2 cm from the skin surface, </a:t>
            </a:r>
            <a:r>
              <a:rPr lang="en-IN" dirty="0" err="1" smtClean="0"/>
              <a:t>cryoprobe</a:t>
            </a:r>
            <a:r>
              <a:rPr lang="en-IN" dirty="0" smtClean="0"/>
              <a:t> does not get contagious as it does </a:t>
            </a:r>
            <a:r>
              <a:rPr lang="en-IN" dirty="0" smtClean="0"/>
              <a:t>not</a:t>
            </a:r>
          </a:p>
          <a:p>
            <a:pPr fontAlgn="base">
              <a:lnSpc>
                <a:spcPct val="150000"/>
              </a:lnSpc>
            </a:pPr>
            <a:r>
              <a:rPr lang="en-IN" dirty="0" smtClean="0"/>
              <a:t> </a:t>
            </a:r>
            <a:r>
              <a:rPr lang="en-IN" dirty="0" smtClean="0"/>
              <a:t>  </a:t>
            </a:r>
            <a:r>
              <a:rPr lang="en-IN" dirty="0" smtClean="0"/>
              <a:t>contact </a:t>
            </a:r>
            <a:r>
              <a:rPr lang="en-IN" dirty="0" smtClean="0"/>
              <a:t>the skin lesions. disposable syringes are readily available, </a:t>
            </a:r>
            <a:r>
              <a:rPr lang="en-IN" dirty="0" smtClean="0"/>
              <a:t>cost-effective,</a:t>
            </a:r>
          </a:p>
          <a:p>
            <a:pPr fontAlgn="base">
              <a:lnSpc>
                <a:spcPct val="150000"/>
              </a:lnSpc>
            </a:pPr>
            <a:r>
              <a:rPr lang="en-IN" dirty="0" smtClean="0"/>
              <a:t> </a:t>
            </a:r>
            <a:r>
              <a:rPr lang="en-IN" dirty="0" smtClean="0"/>
              <a:t>  </a:t>
            </a:r>
            <a:r>
              <a:rPr lang="en-IN" dirty="0" smtClean="0"/>
              <a:t>aseptic &amp;disposable</a:t>
            </a:r>
            <a:r>
              <a:rPr lang="en-IN" dirty="0" smtClean="0"/>
              <a:t>. In addition, procedure is visualized due to transparency </a:t>
            </a:r>
            <a:r>
              <a:rPr lang="en-IN" dirty="0" smtClean="0"/>
              <a:t>of </a:t>
            </a:r>
            <a:r>
              <a:rPr lang="en-IN" dirty="0" smtClean="0"/>
              <a:t>guard.</a:t>
            </a:r>
          </a:p>
          <a:p>
            <a:r>
              <a:rPr lang="en-IN" dirty="0" smtClean="0"/>
              <a:t/>
            </a:r>
            <a:br>
              <a:rPr lang="en-IN" dirty="0" smtClean="0"/>
            </a:br>
            <a:endParaRPr lang="en-IN" dirty="0" smtClean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2058B7F1-40EF-A2E3-F0CF-DDDC6D10F12C}"/>
              </a:ext>
            </a:extLst>
          </p:cNvPr>
          <p:cNvSpPr/>
          <p:nvPr/>
        </p:nvSpPr>
        <p:spPr>
          <a:xfrm>
            <a:off x="8525164" y="6188364"/>
            <a:ext cx="3546764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IADVL – </a:t>
            </a:r>
            <a:r>
              <a:rPr lang="en-US" sz="1400" b="1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AP </a:t>
            </a:r>
            <a:r>
              <a:rPr lang="en-US" sz="1400" b="1" dirty="0" smtClean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(TEAM GUNTUR)</a:t>
            </a:r>
          </a:p>
          <a:p>
            <a:r>
              <a:rPr lang="en-US" sz="1400" b="1" dirty="0" smtClean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1400" b="1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By Dr </a:t>
            </a:r>
            <a:r>
              <a:rPr lang="en-US" sz="1400" b="1" dirty="0" err="1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Keerthi</a:t>
            </a:r>
            <a:r>
              <a:rPr lang="en-US" sz="1400" b="1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Sidda</a:t>
            </a:r>
            <a:endParaRPr lang="en-US" sz="1400" b="1" dirty="0" smtClean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400" b="1" dirty="0" smtClean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400" b="1" dirty="0" smtClean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400" b="1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b="1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l="5064" t="2204" r="7771" b="5969"/>
          <a:stretch>
            <a:fillRect/>
          </a:stretch>
        </p:blipFill>
        <p:spPr bwMode="auto">
          <a:xfrm>
            <a:off x="9070109" y="868219"/>
            <a:ext cx="2955637" cy="2170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 l="6630" t="2943" r="3962" b="6532"/>
          <a:stretch>
            <a:fillRect/>
          </a:stretch>
        </p:blipFill>
        <p:spPr bwMode="auto">
          <a:xfrm>
            <a:off x="9042401" y="3232727"/>
            <a:ext cx="2964872" cy="2503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8922327" y="5745019"/>
            <a:ext cx="32696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 smtClean="0"/>
              <a:t>Disposable </a:t>
            </a:r>
            <a:r>
              <a:rPr lang="en-IN" sz="1100" dirty="0" err="1" smtClean="0"/>
              <a:t>cryoguards</a:t>
            </a:r>
            <a:r>
              <a:rPr lang="en-IN" sz="1100" dirty="0" smtClean="0"/>
              <a:t> made from syringe (a), needle cap (b), centrifuge tube (</a:t>
            </a:r>
            <a:r>
              <a:rPr lang="en-IN" sz="1100" dirty="0" err="1" smtClean="0"/>
              <a:t>c,d</a:t>
            </a:r>
            <a:r>
              <a:rPr lang="en-IN" sz="1100" dirty="0" smtClean="0"/>
              <a:t>),or pipette (</a:t>
            </a:r>
            <a:r>
              <a:rPr lang="en-IN" sz="1100" dirty="0" err="1" smtClean="0"/>
              <a:t>e,f</a:t>
            </a:r>
            <a:r>
              <a:rPr lang="en-IN" sz="1100" dirty="0" smtClean="0"/>
              <a:t>).</a:t>
            </a:r>
            <a:endParaRPr lang="en-IN" sz="1100" dirty="0"/>
          </a:p>
        </p:txBody>
      </p:sp>
    </p:spTree>
    <p:extLst>
      <p:ext uri="{BB962C8B-B14F-4D97-AF65-F5344CB8AC3E}">
        <p14:creationId xmlns:p14="http://schemas.microsoft.com/office/powerpoint/2010/main" xmlns="" val="1793104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28682</TotalTime>
  <Words>264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GUNTUR</dc:title>
  <dc:creator>Srikanth Reddy Alla</dc:creator>
  <cp:lastModifiedBy>user</cp:lastModifiedBy>
  <cp:revision>36</cp:revision>
  <dcterms:created xsi:type="dcterms:W3CDTF">2023-11-30T14:56:31Z</dcterms:created>
  <dcterms:modified xsi:type="dcterms:W3CDTF">2024-02-18T10:41:56Z</dcterms:modified>
</cp:coreProperties>
</file>