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1D0E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12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lww.com/jcas/toc/2022/15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061CF0-CB36-FF0B-13A5-E05C4C77106E}"/>
              </a:ext>
            </a:extLst>
          </p:cNvPr>
          <p:cNvSpPr txBox="1"/>
          <p:nvPr/>
        </p:nvSpPr>
        <p:spPr>
          <a:xfrm>
            <a:off x="3081480" y="397658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PEARL - 2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012" y="217579"/>
            <a:ext cx="1868962" cy="18889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670FB60-DDA9-45A1-D58A-7EF83DE9CF05}"/>
              </a:ext>
            </a:extLst>
          </p:cNvPr>
          <p:cNvSpPr/>
          <p:nvPr/>
        </p:nvSpPr>
        <p:spPr>
          <a:xfrm>
            <a:off x="2201308" y="845996"/>
            <a:ext cx="855619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6699"/>
                </a:solidFill>
              </a:rPr>
              <a:t>Window approach in conventional phototherapy to protect non-</a:t>
            </a:r>
            <a:r>
              <a:rPr lang="en-IN" sz="2400" b="1" dirty="0" err="1" smtClean="0">
                <a:solidFill>
                  <a:srgbClr val="006699"/>
                </a:solidFill>
              </a:rPr>
              <a:t>lesional</a:t>
            </a:r>
            <a:r>
              <a:rPr lang="en-IN" sz="2400" b="1" dirty="0" smtClean="0">
                <a:solidFill>
                  <a:srgbClr val="006699"/>
                </a:solidFill>
              </a:rPr>
              <a:t> skin</a:t>
            </a:r>
            <a:endParaRPr lang="en-US" sz="2400" b="1" cap="none" spc="0" dirty="0">
              <a:ln w="0"/>
              <a:solidFill>
                <a:srgbClr val="0066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202A8F6-77FA-49AE-EB0B-238172D34A73}"/>
              </a:ext>
            </a:extLst>
          </p:cNvPr>
          <p:cNvSpPr/>
          <p:nvPr/>
        </p:nvSpPr>
        <p:spPr>
          <a:xfrm>
            <a:off x="1025236" y="2231762"/>
            <a:ext cx="8368147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1600" dirty="0" smtClean="0"/>
              <a:t>  </a:t>
            </a:r>
            <a:r>
              <a:rPr lang="en-IN" sz="1600" dirty="0" smtClean="0"/>
              <a:t>Protection </a:t>
            </a:r>
            <a:r>
              <a:rPr lang="en-IN" sz="1600" dirty="0" smtClean="0"/>
              <a:t>of normal skin during phototherapy, when not using targeted devices, is an issue.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1600" dirty="0" smtClean="0"/>
              <a:t>  Normal </a:t>
            </a:r>
            <a:r>
              <a:rPr lang="en-IN" sz="1600" dirty="0" smtClean="0"/>
              <a:t>recommendation for protection of unaffected skin includes the use of sunscreens or </a:t>
            </a:r>
            <a:r>
              <a:rPr lang="en-IN" sz="1600" dirty="0" smtClean="0"/>
              <a:t>           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> </a:t>
            </a:r>
            <a:r>
              <a:rPr lang="en-IN" sz="1600" dirty="0" smtClean="0"/>
              <a:t>     </a:t>
            </a:r>
            <a:r>
              <a:rPr lang="en-IN" sz="1600" dirty="0" smtClean="0"/>
              <a:t>shields</a:t>
            </a:r>
            <a:r>
              <a:rPr lang="en-IN" sz="1600" dirty="0" smtClean="0"/>
              <a:t>, especially for sensitive areas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1600" dirty="0" smtClean="0"/>
              <a:t>  Use </a:t>
            </a:r>
            <a:r>
              <a:rPr lang="en-IN" sz="1600" dirty="0" smtClean="0"/>
              <a:t>of protective coverings—gloves, socks, or clothing, with windows cut out into them, to </a:t>
            </a:r>
            <a:r>
              <a:rPr lang="en-IN" sz="1600" dirty="0" smtClean="0"/>
              <a:t>  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> </a:t>
            </a:r>
            <a:r>
              <a:rPr lang="en-IN" sz="1600" dirty="0" smtClean="0"/>
              <a:t>     </a:t>
            </a:r>
            <a:r>
              <a:rPr lang="en-IN" sz="1600" dirty="0" smtClean="0"/>
              <a:t>ensure </a:t>
            </a:r>
            <a:r>
              <a:rPr lang="en-IN" sz="1600" dirty="0" smtClean="0"/>
              <a:t>that the phototherapy targets only the affected areas.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1600" dirty="0" smtClean="0"/>
              <a:t>  For </a:t>
            </a:r>
            <a:r>
              <a:rPr lang="en-IN" sz="1600" dirty="0" smtClean="0"/>
              <a:t>the hand, gloves and for the </a:t>
            </a:r>
            <a:r>
              <a:rPr lang="en-IN" sz="1600" dirty="0" err="1" smtClean="0"/>
              <a:t>feet,socks</a:t>
            </a:r>
            <a:r>
              <a:rPr lang="en-IN" sz="1600" dirty="0" smtClean="0"/>
              <a:t> could be used. It would also be possible to </a:t>
            </a:r>
            <a:r>
              <a:rPr lang="en-IN" sz="1600" dirty="0" smtClean="0"/>
              <a:t>cut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> </a:t>
            </a:r>
            <a:r>
              <a:rPr lang="en-IN" sz="1600" dirty="0" smtClean="0"/>
              <a:t>     </a:t>
            </a:r>
            <a:r>
              <a:rPr lang="en-IN" sz="1600" dirty="0" smtClean="0"/>
              <a:t>out </a:t>
            </a:r>
            <a:r>
              <a:rPr lang="en-IN" sz="1600" dirty="0" smtClean="0"/>
              <a:t>windows into tight fitting clothing while administering phototherapy for whole </a:t>
            </a:r>
            <a:r>
              <a:rPr lang="en-IN" sz="1600" dirty="0" smtClean="0"/>
              <a:t>body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>      lesions</a:t>
            </a:r>
            <a:r>
              <a:rPr lang="en-IN" sz="1600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1600" dirty="0" smtClean="0"/>
              <a:t>  This </a:t>
            </a:r>
            <a:r>
              <a:rPr lang="en-IN" sz="1600" dirty="0" smtClean="0"/>
              <a:t>could help administer higher doses to the affected area without affecting normal </a:t>
            </a:r>
            <a:r>
              <a:rPr lang="en-IN" sz="1600" dirty="0" smtClean="0"/>
              <a:t>skin,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> </a:t>
            </a:r>
            <a:r>
              <a:rPr lang="en-IN" sz="1600" dirty="0" smtClean="0"/>
              <a:t>     </a:t>
            </a:r>
            <a:r>
              <a:rPr lang="en-IN" sz="1600" dirty="0" smtClean="0"/>
              <a:t>thereby </a:t>
            </a:r>
            <a:r>
              <a:rPr lang="en-IN" sz="1600" dirty="0" smtClean="0"/>
              <a:t>simulating targeted phototherapy. The same principle could be used for PUVASOL. </a:t>
            </a:r>
            <a:endParaRPr lang="en-IN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058B7F1-40EF-A2E3-F0CF-DDDC6D10F12C}"/>
              </a:ext>
            </a:extLst>
          </p:cNvPr>
          <p:cNvSpPr/>
          <p:nvPr/>
        </p:nvSpPr>
        <p:spPr>
          <a:xfrm>
            <a:off x="9608576" y="5973663"/>
            <a:ext cx="151656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IADVL – AP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C06DB79-C064-0A49-7B9C-70558D4BDDB2}"/>
              </a:ext>
            </a:extLst>
          </p:cNvPr>
          <p:cNvSpPr/>
          <p:nvPr/>
        </p:nvSpPr>
        <p:spPr>
          <a:xfrm>
            <a:off x="9492520" y="6173290"/>
            <a:ext cx="173637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TEAM GUNTUR</a:t>
            </a:r>
            <a:endParaRPr lang="en-US" sz="16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9BC679-43D1-964E-294A-23DC08DB8EDD}"/>
              </a:ext>
            </a:extLst>
          </p:cNvPr>
          <p:cNvSpPr/>
          <p:nvPr/>
        </p:nvSpPr>
        <p:spPr>
          <a:xfrm>
            <a:off x="858982" y="6119285"/>
            <a:ext cx="702803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1600" i="1" dirty="0" smtClean="0">
                <a:solidFill>
                  <a:srgbClr val="FF0000"/>
                </a:solidFill>
              </a:rPr>
              <a:t>Journal of </a:t>
            </a:r>
            <a:r>
              <a:rPr lang="en-IN" sz="1600" i="1" dirty="0" err="1" smtClean="0">
                <a:solidFill>
                  <a:srgbClr val="FF0000"/>
                </a:solidFill>
              </a:rPr>
              <a:t>Cutaneous</a:t>
            </a:r>
            <a:r>
              <a:rPr lang="en-IN" sz="1600" i="1" dirty="0" smtClean="0">
                <a:solidFill>
                  <a:srgbClr val="FF0000"/>
                </a:solidFill>
              </a:rPr>
              <a:t> and Aesthetic Surgery </a:t>
            </a:r>
            <a:r>
              <a:rPr lang="en-IN" sz="1600" dirty="0" smtClean="0">
                <a:solidFill>
                  <a:srgbClr val="FF0000"/>
                </a:solidFill>
                <a:hlinkClick r:id="rId3"/>
              </a:rPr>
              <a:t>15(1):p 89-90, Jan–Mar 2022.</a:t>
            </a:r>
            <a:endParaRPr lang="en-US" sz="1600" b="1" cap="none" spc="0" dirty="0">
              <a:ln w="0"/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F0A69A6-399C-E5A9-13D5-9AC192B2FEB9}"/>
              </a:ext>
            </a:extLst>
          </p:cNvPr>
          <p:cNvSpPr/>
          <p:nvPr/>
        </p:nvSpPr>
        <p:spPr>
          <a:xfrm>
            <a:off x="9347200" y="6380900"/>
            <a:ext cx="217738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Dr </a:t>
            </a:r>
            <a:r>
              <a:rPr lang="en-US" sz="16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Keerthi</a:t>
            </a:r>
            <a:r>
              <a:rPr lang="en-US" sz="1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Sidda</a:t>
            </a:r>
            <a:endParaRPr lang="en-US" sz="16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5" descr="C:\Users\user\Desktop\derma pearlss\derma pearls.jpeg"/>
          <p:cNvPicPr>
            <a:picLocks noChangeAspect="1" noChangeArrowheads="1"/>
          </p:cNvPicPr>
          <p:nvPr/>
        </p:nvPicPr>
        <p:blipFill>
          <a:blip r:embed="rId4" cstate="print"/>
          <a:srcRect t="8932" b="4725"/>
          <a:stretch>
            <a:fillRect/>
          </a:stretch>
        </p:blipFill>
        <p:spPr bwMode="auto">
          <a:xfrm>
            <a:off x="9377091" y="1603651"/>
            <a:ext cx="1785950" cy="2071702"/>
          </a:xfrm>
          <a:prstGeom prst="rect">
            <a:avLst/>
          </a:prstGeom>
          <a:noFill/>
        </p:spPr>
      </p:pic>
      <p:pic>
        <p:nvPicPr>
          <p:cNvPr id="16" name="Picture 6" descr="C:\Users\user\Desktop\derma pearlss\ArticleViewerPreview@2.01408629-202215010-00013.F2-13.jpeg"/>
          <p:cNvPicPr>
            <a:picLocks noChangeAspect="1" noChangeArrowheads="1"/>
          </p:cNvPicPr>
          <p:nvPr/>
        </p:nvPicPr>
        <p:blipFill>
          <a:blip r:embed="rId5"/>
          <a:srcRect t="9069"/>
          <a:stretch>
            <a:fillRect/>
          </a:stretch>
        </p:blipFill>
        <p:spPr bwMode="auto">
          <a:xfrm>
            <a:off x="9367855" y="3806540"/>
            <a:ext cx="1826975" cy="2148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31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168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user</cp:lastModifiedBy>
  <cp:revision>16</cp:revision>
  <dcterms:created xsi:type="dcterms:W3CDTF">2023-11-30T14:56:31Z</dcterms:created>
  <dcterms:modified xsi:type="dcterms:W3CDTF">2023-12-06T02:42:42Z</dcterms:modified>
</cp:coreProperties>
</file>