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1D0E8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12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302E-401A-46E2-925E-2BBF9CB02188}" type="datetimeFigureOut">
              <a:rPr lang="en-IN" smtClean="0"/>
              <a:pPr/>
              <a:t>19-12-2023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33BC-E3BA-4B5A-86DA-CFF567DE030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302E-401A-46E2-925E-2BBF9CB02188}" type="datetimeFigureOut">
              <a:rPr lang="en-IN" smtClean="0"/>
              <a:pPr/>
              <a:t>19-12-2023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33BC-E3BA-4B5A-86DA-CFF567DE030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302E-401A-46E2-925E-2BBF9CB02188}" type="datetimeFigureOut">
              <a:rPr lang="en-IN" smtClean="0"/>
              <a:pPr/>
              <a:t>19-12-2023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33BC-E3BA-4B5A-86DA-CFF567DE030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302E-401A-46E2-925E-2BBF9CB02188}" type="datetimeFigureOut">
              <a:rPr lang="en-IN" smtClean="0"/>
              <a:pPr/>
              <a:t>19-12-2023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33BC-E3BA-4B5A-86DA-CFF567DE030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302E-401A-46E2-925E-2BBF9CB02188}" type="datetimeFigureOut">
              <a:rPr lang="en-IN" smtClean="0"/>
              <a:pPr/>
              <a:t>19-12-2023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33BC-E3BA-4B5A-86DA-CFF567DE030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302E-401A-46E2-925E-2BBF9CB02188}" type="datetimeFigureOut">
              <a:rPr lang="en-IN" smtClean="0"/>
              <a:pPr/>
              <a:t>19-12-2023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33BC-E3BA-4B5A-86DA-CFF567DE030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302E-401A-46E2-925E-2BBF9CB02188}" type="datetimeFigureOut">
              <a:rPr lang="en-IN" smtClean="0"/>
              <a:pPr/>
              <a:t>19-12-2023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33BC-E3BA-4B5A-86DA-CFF567DE030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302E-401A-46E2-925E-2BBF9CB02188}" type="datetimeFigureOut">
              <a:rPr lang="en-IN" smtClean="0"/>
              <a:pPr/>
              <a:t>19-12-2023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33BC-E3BA-4B5A-86DA-CFF567DE030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302E-401A-46E2-925E-2BBF9CB02188}" type="datetimeFigureOut">
              <a:rPr lang="en-IN" smtClean="0"/>
              <a:pPr/>
              <a:t>19-12-2023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33BC-E3BA-4B5A-86DA-CFF567DE030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302E-401A-46E2-925E-2BBF9CB02188}" type="datetimeFigureOut">
              <a:rPr lang="en-IN" smtClean="0"/>
              <a:pPr/>
              <a:t>19-12-2023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33BC-E3BA-4B5A-86DA-CFF567DE030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302E-401A-46E2-925E-2BBF9CB02188}" type="datetimeFigureOut">
              <a:rPr lang="en-IN" smtClean="0"/>
              <a:pPr/>
              <a:t>19-12-2023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33BC-E3BA-4B5A-86DA-CFF567DE030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F302E-401A-46E2-925E-2BBF9CB02188}" type="datetimeFigureOut">
              <a:rPr lang="en-IN" smtClean="0"/>
              <a:pPr/>
              <a:t>19-12-2023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E33BC-E3BA-4B5A-86DA-CFF567DE0300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jdvl.com/innovative-method-to-achieve-precise-cryolysis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C061CF0-CB36-FF0B-13A5-E05C4C77106E}"/>
              </a:ext>
            </a:extLst>
          </p:cNvPr>
          <p:cNvSpPr txBox="1"/>
          <p:nvPr/>
        </p:nvSpPr>
        <p:spPr>
          <a:xfrm>
            <a:off x="3081480" y="397658"/>
            <a:ext cx="67034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DERMA PEARLS : SURGICAL PEARL - </a:t>
            </a:r>
            <a:r>
              <a:rPr lang="en-US" sz="24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26081C1-9C28-2F76-27FD-0BC443439A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12" y="217579"/>
            <a:ext cx="1868962" cy="188893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670FB60-DDA9-45A1-D58A-7EF83DE9CF05}"/>
              </a:ext>
            </a:extLst>
          </p:cNvPr>
          <p:cNvSpPr/>
          <p:nvPr/>
        </p:nvSpPr>
        <p:spPr>
          <a:xfrm>
            <a:off x="2201308" y="845996"/>
            <a:ext cx="855619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fontAlgn="base"/>
            <a:r>
              <a:rPr lang="en-IN" sz="2400" b="1" dirty="0" smtClean="0">
                <a:solidFill>
                  <a:schemeClr val="accent1"/>
                </a:solidFill>
              </a:rPr>
              <a:t>                 Innovative method to achieve precise </a:t>
            </a:r>
            <a:r>
              <a:rPr lang="en-IN" sz="2400" b="1" dirty="0" err="1" smtClean="0">
                <a:solidFill>
                  <a:schemeClr val="accent1"/>
                </a:solidFill>
              </a:rPr>
              <a:t>cryolysis</a:t>
            </a:r>
            <a:endParaRPr lang="en-IN" sz="2400" b="1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202A8F6-77FA-49AE-EB0B-238172D34A73}"/>
              </a:ext>
            </a:extLst>
          </p:cNvPr>
          <p:cNvSpPr/>
          <p:nvPr/>
        </p:nvSpPr>
        <p:spPr>
          <a:xfrm>
            <a:off x="600363" y="2004290"/>
            <a:ext cx="5421745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IN" sz="1600" dirty="0" smtClean="0"/>
              <a:t>  To overcome the problem of conventional probes  </a:t>
            </a:r>
            <a:r>
              <a:rPr lang="en-IN" sz="1600" dirty="0" smtClean="0"/>
              <a:t>available</a:t>
            </a:r>
          </a:p>
          <a:p>
            <a:pPr>
              <a:lnSpc>
                <a:spcPct val="150000"/>
              </a:lnSpc>
            </a:pPr>
            <a:r>
              <a:rPr lang="en-IN" sz="1600" dirty="0" smtClean="0"/>
              <a:t>      for </a:t>
            </a:r>
            <a:r>
              <a:rPr lang="en-IN" sz="1600" dirty="0" err="1" smtClean="0"/>
              <a:t>cryotherapy</a:t>
            </a:r>
            <a:r>
              <a:rPr lang="en-IN" sz="1600" dirty="0" smtClean="0"/>
              <a:t> that are larger in size and are not ideal </a:t>
            </a:r>
            <a:r>
              <a:rPr lang="en-IN" sz="1600" dirty="0" smtClean="0"/>
              <a:t>for</a:t>
            </a:r>
          </a:p>
          <a:p>
            <a:pPr>
              <a:lnSpc>
                <a:spcPct val="150000"/>
              </a:lnSpc>
            </a:pPr>
            <a:r>
              <a:rPr lang="en-IN" sz="1600" dirty="0" smtClean="0"/>
              <a:t> </a:t>
            </a:r>
            <a:r>
              <a:rPr lang="en-IN" sz="1600" dirty="0" smtClean="0"/>
              <a:t>     </a:t>
            </a:r>
            <a:r>
              <a:rPr lang="en-IN" sz="1600" dirty="0" smtClean="0"/>
              <a:t>treating </a:t>
            </a:r>
            <a:r>
              <a:rPr lang="en-IN" sz="1600" dirty="0" smtClean="0"/>
              <a:t>fine lesions, the </a:t>
            </a:r>
            <a:r>
              <a:rPr lang="en-IN" sz="1600" dirty="0" err="1" smtClean="0"/>
              <a:t>cryoprobes</a:t>
            </a:r>
            <a:r>
              <a:rPr lang="en-IN" sz="1600" dirty="0" smtClean="0"/>
              <a:t> which are generally    </a:t>
            </a:r>
          </a:p>
          <a:p>
            <a:pPr>
              <a:lnSpc>
                <a:spcPct val="150000"/>
              </a:lnSpc>
            </a:pPr>
            <a:r>
              <a:rPr lang="en-IN" sz="1600" dirty="0" smtClean="0"/>
              <a:t>      used in eye surgery can be used [</a:t>
            </a:r>
            <a:r>
              <a:rPr lang="en-IN" sz="1600" dirty="0" smtClean="0">
                <a:hlinkClick r:id="rId3"/>
              </a:rPr>
              <a:t>Figure 1</a:t>
            </a:r>
            <a:r>
              <a:rPr lang="en-IN" sz="1600" dirty="0" smtClean="0"/>
              <a:t>].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IN" sz="1600" dirty="0" smtClean="0"/>
              <a:t>  They are available in sizes ranging from 1.0 mm to 4.0 mm.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IN" sz="1600" dirty="0" smtClean="0"/>
              <a:t>  They are angulated and provide better precision due to     </a:t>
            </a:r>
          </a:p>
          <a:p>
            <a:pPr>
              <a:lnSpc>
                <a:spcPct val="150000"/>
              </a:lnSpc>
            </a:pPr>
            <a:r>
              <a:rPr lang="en-IN" sz="1600" dirty="0" smtClean="0"/>
              <a:t>      their smaller size and better handling which makes them</a:t>
            </a:r>
          </a:p>
          <a:p>
            <a:pPr>
              <a:lnSpc>
                <a:spcPct val="150000"/>
              </a:lnSpc>
            </a:pPr>
            <a:r>
              <a:rPr lang="en-IN" sz="1600" dirty="0" smtClean="0"/>
              <a:t>      ideal for precise </a:t>
            </a:r>
            <a:r>
              <a:rPr lang="en-IN" sz="1600" dirty="0" err="1" smtClean="0"/>
              <a:t>cryolysis</a:t>
            </a:r>
            <a:r>
              <a:rPr lang="en-IN" sz="1600" dirty="0" smtClean="0"/>
              <a:t>, especially in small lesions like</a:t>
            </a:r>
          </a:p>
          <a:p>
            <a:pPr>
              <a:lnSpc>
                <a:spcPct val="150000"/>
              </a:lnSpc>
            </a:pPr>
            <a:r>
              <a:rPr lang="en-IN" sz="1600" dirty="0" smtClean="0"/>
              <a:t>      </a:t>
            </a:r>
            <a:r>
              <a:rPr lang="en-IN" sz="1600" dirty="0" err="1" smtClean="0"/>
              <a:t>molluscum</a:t>
            </a:r>
            <a:r>
              <a:rPr lang="en-IN" sz="1600" dirty="0" smtClean="0"/>
              <a:t>, warts, etc. This is particularly useful in </a:t>
            </a:r>
            <a:r>
              <a:rPr lang="en-IN" sz="1600" dirty="0" err="1" smtClean="0"/>
              <a:t>pediatric</a:t>
            </a:r>
            <a:endParaRPr lang="en-IN" sz="1600" dirty="0" smtClean="0"/>
          </a:p>
          <a:p>
            <a:pPr>
              <a:lnSpc>
                <a:spcPct val="150000"/>
              </a:lnSpc>
            </a:pPr>
            <a:r>
              <a:rPr lang="en-IN" sz="1600" dirty="0" smtClean="0"/>
              <a:t>      patients who are more apprehensive towards pain and       </a:t>
            </a:r>
          </a:p>
          <a:p>
            <a:pPr>
              <a:lnSpc>
                <a:spcPct val="150000"/>
              </a:lnSpc>
            </a:pPr>
            <a:r>
              <a:rPr lang="en-IN" sz="1600" dirty="0" smtClean="0"/>
              <a:t>      needles.</a:t>
            </a:r>
            <a:endParaRPr lang="en-IN" sz="1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058B7F1-40EF-A2E3-F0CF-DDDC6D10F12C}"/>
              </a:ext>
            </a:extLst>
          </p:cNvPr>
          <p:cNvSpPr/>
          <p:nvPr/>
        </p:nvSpPr>
        <p:spPr>
          <a:xfrm>
            <a:off x="9264074" y="6084500"/>
            <a:ext cx="162092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IADVL – AP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C06DB79-C064-0A49-7B9C-70558D4BDDB2}"/>
              </a:ext>
            </a:extLst>
          </p:cNvPr>
          <p:cNvSpPr/>
          <p:nvPr/>
        </p:nvSpPr>
        <p:spPr>
          <a:xfrm>
            <a:off x="9421091" y="6321072"/>
            <a:ext cx="1657197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TEAM GUNTUR</a:t>
            </a:r>
            <a:endParaRPr lang="en-US" sz="14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99BC679-43D1-964E-294A-23DC08DB8EDD}"/>
              </a:ext>
            </a:extLst>
          </p:cNvPr>
          <p:cNvSpPr/>
          <p:nvPr/>
        </p:nvSpPr>
        <p:spPr>
          <a:xfrm>
            <a:off x="858982" y="6169891"/>
            <a:ext cx="702803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IN" sz="1400" i="1" dirty="0" smtClean="0">
                <a:solidFill>
                  <a:srgbClr val="FF0000"/>
                </a:solidFill>
              </a:rPr>
              <a:t>Gupta S, </a:t>
            </a:r>
            <a:r>
              <a:rPr lang="en-IN" sz="1400" i="1" dirty="0" err="1" smtClean="0">
                <a:solidFill>
                  <a:srgbClr val="FF0000"/>
                </a:solidFill>
              </a:rPr>
              <a:t>Jangra</a:t>
            </a:r>
            <a:r>
              <a:rPr lang="en-IN" sz="1400" i="1" dirty="0" smtClean="0">
                <a:solidFill>
                  <a:srgbClr val="FF0000"/>
                </a:solidFill>
              </a:rPr>
              <a:t> RS, </a:t>
            </a:r>
            <a:r>
              <a:rPr lang="en-IN" sz="1400" i="1" dirty="0" err="1" smtClean="0">
                <a:solidFill>
                  <a:srgbClr val="FF0000"/>
                </a:solidFill>
              </a:rPr>
              <a:t>Gujrathi</a:t>
            </a:r>
            <a:r>
              <a:rPr lang="en-IN" sz="1400" i="1" dirty="0" smtClean="0">
                <a:solidFill>
                  <a:srgbClr val="FF0000"/>
                </a:solidFill>
              </a:rPr>
              <a:t> AV, </a:t>
            </a:r>
            <a:r>
              <a:rPr lang="en-IN" sz="1400" i="1" dirty="0" err="1" smtClean="0">
                <a:solidFill>
                  <a:srgbClr val="FF0000"/>
                </a:solidFill>
              </a:rPr>
              <a:t>Mahendra</a:t>
            </a:r>
            <a:r>
              <a:rPr lang="en-IN" sz="1400" i="1" dirty="0" smtClean="0">
                <a:solidFill>
                  <a:srgbClr val="FF0000"/>
                </a:solidFill>
              </a:rPr>
              <a:t> A. Innovative method to achieve precise </a:t>
            </a:r>
            <a:r>
              <a:rPr lang="en-IN" sz="1400" i="1" dirty="0" err="1" smtClean="0">
                <a:solidFill>
                  <a:srgbClr val="FF0000"/>
                </a:solidFill>
              </a:rPr>
              <a:t>cryolysis</a:t>
            </a:r>
            <a:r>
              <a:rPr lang="en-IN" sz="1400" i="1" dirty="0" smtClean="0">
                <a:solidFill>
                  <a:srgbClr val="FF0000"/>
                </a:solidFill>
              </a:rPr>
              <a:t>. Indian J </a:t>
            </a:r>
            <a:r>
              <a:rPr lang="en-IN" sz="1400" i="1" dirty="0" err="1" smtClean="0">
                <a:solidFill>
                  <a:srgbClr val="FF0000"/>
                </a:solidFill>
              </a:rPr>
              <a:t>Dermatol</a:t>
            </a:r>
            <a:r>
              <a:rPr lang="en-IN" sz="1400" i="1" dirty="0" smtClean="0">
                <a:solidFill>
                  <a:srgbClr val="FF0000"/>
                </a:solidFill>
              </a:rPr>
              <a:t> </a:t>
            </a:r>
            <a:r>
              <a:rPr lang="en-IN" sz="1400" i="1" dirty="0" err="1" smtClean="0">
                <a:solidFill>
                  <a:srgbClr val="FF0000"/>
                </a:solidFill>
              </a:rPr>
              <a:t>Venereol</a:t>
            </a:r>
            <a:r>
              <a:rPr lang="en-IN" sz="1400" i="1" dirty="0" smtClean="0">
                <a:solidFill>
                  <a:srgbClr val="FF0000"/>
                </a:solidFill>
              </a:rPr>
              <a:t> </a:t>
            </a:r>
            <a:r>
              <a:rPr lang="en-IN" sz="1400" i="1" dirty="0" err="1" smtClean="0">
                <a:solidFill>
                  <a:srgbClr val="FF0000"/>
                </a:solidFill>
              </a:rPr>
              <a:t>Leprol</a:t>
            </a:r>
            <a:r>
              <a:rPr lang="en-IN" sz="1400" i="1" dirty="0" smtClean="0">
                <a:solidFill>
                  <a:srgbClr val="FF0000"/>
                </a:solidFill>
              </a:rPr>
              <a:t> 2022;867-8.</a:t>
            </a:r>
            <a:endParaRPr lang="en-US" sz="1400" b="1" i="1" cap="none" spc="0" dirty="0">
              <a:ln w="0"/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F0A69A6-399C-E5A9-13D5-9AC192B2FEB9}"/>
              </a:ext>
            </a:extLst>
          </p:cNvPr>
          <p:cNvSpPr/>
          <p:nvPr/>
        </p:nvSpPr>
        <p:spPr>
          <a:xfrm>
            <a:off x="9291783" y="6550223"/>
            <a:ext cx="217738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Dr </a:t>
            </a:r>
            <a:r>
              <a:rPr lang="en-US" sz="1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Keerthi</a:t>
            </a:r>
            <a:r>
              <a:rPr lang="en-US" sz="1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Sidda</a:t>
            </a:r>
            <a:endParaRPr lang="en-US" sz="14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1533" y="1374345"/>
            <a:ext cx="2843085" cy="213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69904" y="1376217"/>
            <a:ext cx="2824932" cy="212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62125" y="3990109"/>
            <a:ext cx="2841730" cy="217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26013" y="4006995"/>
            <a:ext cx="2875329" cy="216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6059056" y="3500582"/>
            <a:ext cx="2826325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N" sz="1200" i="1" dirty="0" smtClean="0"/>
              <a:t>Fig 1:Different ophthalmic </a:t>
            </a:r>
            <a:r>
              <a:rPr lang="en-IN" sz="1200" i="1" dirty="0" err="1" smtClean="0"/>
              <a:t>cryoprobes</a:t>
            </a:r>
            <a:endParaRPr lang="en-IN" sz="1200" i="1" dirty="0"/>
          </a:p>
        </p:txBody>
      </p:sp>
    </p:spTree>
    <p:extLst>
      <p:ext uri="{BB962C8B-B14F-4D97-AF65-F5344CB8AC3E}">
        <p14:creationId xmlns:p14="http://schemas.microsoft.com/office/powerpoint/2010/main" xmlns="" val="1793104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167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GUNTUR</dc:title>
  <dc:creator>Srikanth Reddy Alla</dc:creator>
  <cp:lastModifiedBy>user</cp:lastModifiedBy>
  <cp:revision>18</cp:revision>
  <dcterms:created xsi:type="dcterms:W3CDTF">2023-11-30T14:56:31Z</dcterms:created>
  <dcterms:modified xsi:type="dcterms:W3CDTF">2023-12-19T03:32:32Z</dcterms:modified>
</cp:coreProperties>
</file>