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73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19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76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59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7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47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89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2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17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43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302E-401A-46E2-925E-2BBF9CB02188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16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jcas/toc/2022/150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061CF0-CB36-FF0B-13A5-E05C4C77106E}"/>
              </a:ext>
            </a:extLst>
          </p:cNvPr>
          <p:cNvSpPr txBox="1"/>
          <p:nvPr/>
        </p:nvSpPr>
        <p:spPr>
          <a:xfrm>
            <a:off x="3081480" y="161683"/>
            <a:ext cx="6703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DERMA PEARLS : SURGICAL PEARL </a:t>
            </a: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081C1-9C28-2F76-27FD-0BC443439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" y="99595"/>
            <a:ext cx="1868962" cy="1888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70FB60-DDA9-45A1-D58A-7EF83DE9CF05}"/>
              </a:ext>
            </a:extLst>
          </p:cNvPr>
          <p:cNvSpPr/>
          <p:nvPr/>
        </p:nvSpPr>
        <p:spPr>
          <a:xfrm>
            <a:off x="2332653" y="850008"/>
            <a:ext cx="8587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Follicular Unit Extraction as a Treatment Modality for Stable Segmental Inguinoscrotal Vitiligo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0066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E6B1E-0DEA-2996-ACA5-34276435DD95}"/>
              </a:ext>
            </a:extLst>
          </p:cNvPr>
          <p:cNvSpPr txBox="1"/>
          <p:nvPr/>
        </p:nvSpPr>
        <p:spPr>
          <a:xfrm>
            <a:off x="349012" y="1713229"/>
            <a:ext cx="8205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 16-year male with stable segmental vitiligo,  over the right side of inguinoscrotal region and medial side of right thigh with </a:t>
            </a:r>
            <a:r>
              <a:rPr lang="en-US" sz="2000" dirty="0" err="1"/>
              <a:t>leukotrichia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Surgical treatment using FUE method was planned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Donor: Grafts from Occipital area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Density given: 6-8 FU/cm</a:t>
            </a:r>
            <a:r>
              <a:rPr lang="en-US" sz="2000" baseline="30000" dirty="0"/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grafts were fixed using surgical glue to avoid dressing, thus improving the patient’s </a:t>
            </a:r>
            <a:r>
              <a:rPr lang="en-US" sz="2000" dirty="0" err="1"/>
              <a:t>compliability</a:t>
            </a:r>
            <a:r>
              <a:rPr lang="en-US" sz="2000" dirty="0"/>
              <a:t>, immobility, and enhancing the chances of graft acceptance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follicle transplantation, the peripheral spread of pigmentation ranged from 5 to 12 mm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  <a:endParaRPr lang="en-IN" sz="2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1EDA3-C426-EFC2-EDDE-4A31F8B9A726}"/>
              </a:ext>
            </a:extLst>
          </p:cNvPr>
          <p:cNvSpPr txBox="1"/>
          <p:nvPr/>
        </p:nvSpPr>
        <p:spPr>
          <a:xfrm>
            <a:off x="9871589" y="1270512"/>
            <a:ext cx="1111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 op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91E20-27E3-88F6-D807-10EDEE2D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329" y="1809249"/>
            <a:ext cx="2456609" cy="2237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33F12-022A-631E-92B9-DDE7D4999FDE}"/>
              </a:ext>
            </a:extLst>
          </p:cNvPr>
          <p:cNvSpPr txBox="1"/>
          <p:nvPr/>
        </p:nvSpPr>
        <p:spPr>
          <a:xfrm>
            <a:off x="9753624" y="4092368"/>
            <a:ext cx="96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Intra op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A049D-868E-B8CD-41A9-E7B83F1B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329" y="4581559"/>
            <a:ext cx="2456609" cy="21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0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2E8C-9C3C-D546-737E-FD2323EF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5D94-A7A1-6C57-FDD9-9A58281D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89987"/>
            <a:ext cx="5486400" cy="164198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Complete pigmentation over scrotal skin was observed in 16 weeks.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Leukotrichia</a:t>
            </a:r>
            <a:r>
              <a:rPr lang="en-US" sz="2000" dirty="0"/>
              <a:t> was not improved with the treatment. 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77620-26FD-90EE-605B-401854BEF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5" t="35884" r="10208"/>
          <a:stretch/>
        </p:blipFill>
        <p:spPr>
          <a:xfrm>
            <a:off x="437937" y="94811"/>
            <a:ext cx="4477011" cy="4005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A6E68-7F98-F644-5518-F98C6F7C1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7" r="8159"/>
          <a:stretch/>
        </p:blipFill>
        <p:spPr>
          <a:xfrm>
            <a:off x="7325032" y="2769864"/>
            <a:ext cx="4429030" cy="4088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51D18-59F5-3823-6ED4-7929D3F7AF7D}"/>
              </a:ext>
            </a:extLst>
          </p:cNvPr>
          <p:cNvSpPr txBox="1"/>
          <p:nvPr/>
        </p:nvSpPr>
        <p:spPr>
          <a:xfrm>
            <a:off x="2064754" y="161256"/>
            <a:ext cx="1946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weeks post op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A4251-D6BB-DF9E-3AD8-FA0CD513A367}"/>
              </a:ext>
            </a:extLst>
          </p:cNvPr>
          <p:cNvSpPr txBox="1"/>
          <p:nvPr/>
        </p:nvSpPr>
        <p:spPr>
          <a:xfrm>
            <a:off x="8062460" y="2981325"/>
            <a:ext cx="2261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weeks post op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A5EA4-F58B-1DC1-0651-6EFC2AD2EE88}"/>
              </a:ext>
            </a:extLst>
          </p:cNvPr>
          <p:cNvSpPr txBox="1"/>
          <p:nvPr/>
        </p:nvSpPr>
        <p:spPr>
          <a:xfrm>
            <a:off x="5368418" y="914400"/>
            <a:ext cx="5968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Topical tacrolimus and narrow band UVB therapy (NBUVB) were started after 2 weeks of surgery.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Perifollicular </a:t>
            </a:r>
            <a:r>
              <a:rPr lang="en-US" sz="1800" dirty="0" err="1"/>
              <a:t>repigmentation</a:t>
            </a:r>
            <a:r>
              <a:rPr lang="en-US" sz="1800" dirty="0"/>
              <a:t> was noted at the end of 4 weeks over scrotal skin, depigmented patch over thigh showed complete regimentation in 6 weeks .</a:t>
            </a:r>
          </a:p>
        </p:txBody>
      </p:sp>
    </p:spTree>
    <p:extLst>
      <p:ext uri="{BB962C8B-B14F-4D97-AF65-F5344CB8AC3E}">
        <p14:creationId xmlns:p14="http://schemas.microsoft.com/office/powerpoint/2010/main" val="13044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EF36-906E-6E2B-2BA0-0A72805D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80"/>
            <a:ext cx="10972800" cy="1143000"/>
          </a:xfrm>
        </p:spPr>
        <p:txBody>
          <a:bodyPr/>
          <a:lstStyle/>
          <a:p>
            <a:r>
              <a:rPr lang="en-US" dirty="0"/>
              <a:t> FUE VS other modalities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7D0B-22DD-A48D-5957-4EF7504E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237703"/>
            <a:ext cx="11375933" cy="181682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existence of undifferentiated stem cells in hair follicle units serve as a source of the stem cell migration from the graft and then location specific cells proliferation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6B60E-82CB-742E-5902-6A7D5468C0EA}"/>
              </a:ext>
            </a:extLst>
          </p:cNvPr>
          <p:cNvSpPr txBox="1"/>
          <p:nvPr/>
        </p:nvSpPr>
        <p:spPr>
          <a:xfrm>
            <a:off x="68819" y="6421769"/>
            <a:ext cx="7954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of Cutaneous and Aesthetic Surgery 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16(4):p 340-2, Oct- Dec 23.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2C203-381F-DAE8-07E7-91B6B5B11E8B}"/>
              </a:ext>
            </a:extLst>
          </p:cNvPr>
          <p:cNvSpPr txBox="1"/>
          <p:nvPr/>
        </p:nvSpPr>
        <p:spPr>
          <a:xfrm>
            <a:off x="8908036" y="5881842"/>
            <a:ext cx="307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IADVL – 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0C55F-CF39-1D85-42B8-55CE0B6F44C0}"/>
              </a:ext>
            </a:extLst>
          </p:cNvPr>
          <p:cNvSpPr txBox="1"/>
          <p:nvPr/>
        </p:nvSpPr>
        <p:spPr>
          <a:xfrm>
            <a:off x="8593411" y="6166977"/>
            <a:ext cx="3755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TEAM GUNTUR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F55C1-AA16-AB7A-63DB-D983239212DF}"/>
              </a:ext>
            </a:extLst>
          </p:cNvPr>
          <p:cNvSpPr txBox="1"/>
          <p:nvPr/>
        </p:nvSpPr>
        <p:spPr>
          <a:xfrm>
            <a:off x="8819540" y="6412781"/>
            <a:ext cx="311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Dr Rahul Krishna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259062-7F43-EF00-BA95-C4B46E337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16929"/>
              </p:ext>
            </p:extLst>
          </p:nvPr>
        </p:nvGraphicFramePr>
        <p:xfrm>
          <a:off x="412953" y="875073"/>
          <a:ext cx="11444749" cy="351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51">
                  <a:extLst>
                    <a:ext uri="{9D8B030D-6E8A-4147-A177-3AD203B41FA5}">
                      <a16:colId xmlns:a16="http://schemas.microsoft.com/office/drawing/2014/main" val="3044136427"/>
                    </a:ext>
                  </a:extLst>
                </a:gridCol>
                <a:gridCol w="8561798">
                  <a:extLst>
                    <a:ext uri="{9D8B030D-6E8A-4147-A177-3AD203B41FA5}">
                      <a16:colId xmlns:a16="http://schemas.microsoft.com/office/drawing/2014/main" val="712966936"/>
                    </a:ext>
                  </a:extLst>
                </a:gridCol>
              </a:tblGrid>
              <a:tr h="440062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5714"/>
                  </a:ext>
                </a:extLst>
              </a:tr>
              <a:tr h="440062">
                <a:tc>
                  <a:txBody>
                    <a:bodyPr/>
                    <a:lstStyle/>
                    <a:p>
                      <a:r>
                        <a:rPr lang="en-US" dirty="0"/>
                        <a:t>Miniature Punch Grafting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Cobble stoning 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50160"/>
                  </a:ext>
                </a:extLst>
              </a:tr>
              <a:tr h="1107365">
                <a:tc>
                  <a:txBody>
                    <a:bodyPr/>
                    <a:lstStyle/>
                    <a:p>
                      <a:r>
                        <a:rPr lang="en-US" dirty="0"/>
                        <a:t>NCMCS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 Strict Immobility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acceptance of melanin over the region reduces as growing hair beneath the dressing lifts up the harvested melanocytes, thus reducing its surface 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80810"/>
                  </a:ext>
                </a:extLst>
              </a:tr>
              <a:tr h="1522625">
                <a:tc>
                  <a:txBody>
                    <a:bodyPr/>
                    <a:lstStyle/>
                    <a:p>
                      <a:r>
                        <a:rPr lang="en-US" dirty="0"/>
                        <a:t>FUE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visible scar and hypo- or hyperpigmentation at the donor site.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to minimal Cobble stoning over the recipient site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More acceptable color match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81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19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300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 FUE VS other modalities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Krishna Kota</dc:creator>
  <cp:lastModifiedBy>Rahul Krishna Kota</cp:lastModifiedBy>
  <cp:revision>10</cp:revision>
  <dcterms:created xsi:type="dcterms:W3CDTF">2024-01-06T06:33:09Z</dcterms:created>
  <dcterms:modified xsi:type="dcterms:W3CDTF">2024-01-09T15:10:55Z</dcterms:modified>
</cp:coreProperties>
</file>