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8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CC"/>
    <a:srgbClr val="006699"/>
    <a:srgbClr val="1D0E8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4" autoAdjust="0"/>
    <p:restoredTop sz="94660"/>
  </p:normalViewPr>
  <p:slideViewPr>
    <p:cSldViewPr snapToGrid="0">
      <p:cViewPr varScale="1">
        <p:scale>
          <a:sx n="69" d="100"/>
          <a:sy n="69" d="100"/>
        </p:scale>
        <p:origin x="-560" y="-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302E-401A-46E2-925E-2BBF9CB02188}" type="datetimeFigureOut">
              <a:rPr lang="en-IN" smtClean="0"/>
              <a:pPr/>
              <a:t>19-01-2024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33BC-E3BA-4B5A-86DA-CFF567DE030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302E-401A-46E2-925E-2BBF9CB02188}" type="datetimeFigureOut">
              <a:rPr lang="en-IN" smtClean="0"/>
              <a:pPr/>
              <a:t>19-01-2024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33BC-E3BA-4B5A-86DA-CFF567DE030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302E-401A-46E2-925E-2BBF9CB02188}" type="datetimeFigureOut">
              <a:rPr lang="en-IN" smtClean="0"/>
              <a:pPr/>
              <a:t>19-01-2024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33BC-E3BA-4B5A-86DA-CFF567DE030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302E-401A-46E2-925E-2BBF9CB02188}" type="datetimeFigureOut">
              <a:rPr lang="en-IN" smtClean="0"/>
              <a:pPr/>
              <a:t>19-01-2024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33BC-E3BA-4B5A-86DA-CFF567DE030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302E-401A-46E2-925E-2BBF9CB02188}" type="datetimeFigureOut">
              <a:rPr lang="en-IN" smtClean="0"/>
              <a:pPr/>
              <a:t>19-01-2024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33BC-E3BA-4B5A-86DA-CFF567DE030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302E-401A-46E2-925E-2BBF9CB02188}" type="datetimeFigureOut">
              <a:rPr lang="en-IN" smtClean="0"/>
              <a:pPr/>
              <a:t>19-01-2024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33BC-E3BA-4B5A-86DA-CFF567DE030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302E-401A-46E2-925E-2BBF9CB02188}" type="datetimeFigureOut">
              <a:rPr lang="en-IN" smtClean="0"/>
              <a:pPr/>
              <a:t>19-01-2024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33BC-E3BA-4B5A-86DA-CFF567DE030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302E-401A-46E2-925E-2BBF9CB02188}" type="datetimeFigureOut">
              <a:rPr lang="en-IN" smtClean="0"/>
              <a:pPr/>
              <a:t>19-01-2024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33BC-E3BA-4B5A-86DA-CFF567DE030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302E-401A-46E2-925E-2BBF9CB02188}" type="datetimeFigureOut">
              <a:rPr lang="en-IN" smtClean="0"/>
              <a:pPr/>
              <a:t>19-01-2024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33BC-E3BA-4B5A-86DA-CFF567DE030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302E-401A-46E2-925E-2BBF9CB02188}" type="datetimeFigureOut">
              <a:rPr lang="en-IN" smtClean="0"/>
              <a:pPr/>
              <a:t>19-01-2024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33BC-E3BA-4B5A-86DA-CFF567DE030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302E-401A-46E2-925E-2BBF9CB02188}" type="datetimeFigureOut">
              <a:rPr lang="en-IN" smtClean="0"/>
              <a:pPr/>
              <a:t>19-01-2024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33BC-E3BA-4B5A-86DA-CFF567DE030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CF302E-401A-46E2-925E-2BBF9CB02188}" type="datetimeFigureOut">
              <a:rPr lang="en-IN" smtClean="0"/>
              <a:pPr/>
              <a:t>19-01-2024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5E33BC-E3BA-4B5A-86DA-CFF567DE0300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EC061CF0-CB36-FF0B-13A5-E05C4C77106E}"/>
              </a:ext>
            </a:extLst>
          </p:cNvPr>
          <p:cNvSpPr txBox="1"/>
          <p:nvPr/>
        </p:nvSpPr>
        <p:spPr>
          <a:xfrm>
            <a:off x="2989116" y="462312"/>
            <a:ext cx="670348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cap="none" spc="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DERMA PEARLS : SURGICAL PEARL - </a:t>
            </a:r>
            <a:r>
              <a:rPr lang="en-US" sz="2400" b="1" cap="none" spc="0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en-US" sz="2400" b="1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226081C1-9C28-2F76-27FD-0BC443439A9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8175" y="319180"/>
            <a:ext cx="1868962" cy="1888933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9670FB60-DDA9-45A1-D58A-7EF83DE9CF05}"/>
              </a:ext>
            </a:extLst>
          </p:cNvPr>
          <p:cNvSpPr/>
          <p:nvPr/>
        </p:nvSpPr>
        <p:spPr>
          <a:xfrm>
            <a:off x="2152074" y="929123"/>
            <a:ext cx="963352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fontAlgn="base"/>
            <a:r>
              <a:rPr lang="en-IN" sz="2400" b="1" dirty="0" err="1" smtClean="0">
                <a:solidFill>
                  <a:schemeClr val="accent1"/>
                </a:solidFill>
              </a:rPr>
              <a:t>Intralesional</a:t>
            </a:r>
            <a:r>
              <a:rPr lang="en-IN" sz="2400" b="1" dirty="0" smtClean="0">
                <a:solidFill>
                  <a:schemeClr val="accent1"/>
                </a:solidFill>
              </a:rPr>
              <a:t> radiofrequency ablation followed by lip </a:t>
            </a:r>
            <a:r>
              <a:rPr lang="en-IN" sz="2400" b="1" dirty="0" smtClean="0">
                <a:solidFill>
                  <a:schemeClr val="accent1"/>
                </a:solidFill>
              </a:rPr>
              <a:t>reduction surgery </a:t>
            </a:r>
          </a:p>
          <a:p>
            <a:pPr fontAlgn="base"/>
            <a:r>
              <a:rPr lang="en-IN" sz="2400" b="1" dirty="0" smtClean="0">
                <a:solidFill>
                  <a:schemeClr val="accent1"/>
                </a:solidFill>
              </a:rPr>
              <a:t>for </a:t>
            </a:r>
            <a:r>
              <a:rPr lang="en-IN" sz="2400" b="1" dirty="0" smtClean="0">
                <a:solidFill>
                  <a:schemeClr val="accent1"/>
                </a:solidFill>
              </a:rPr>
              <a:t>infantile haemangioma of the lip</a:t>
            </a:r>
            <a:endParaRPr lang="en-IN" sz="2400" b="1" dirty="0">
              <a:solidFill>
                <a:schemeClr val="accent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F99BC679-43D1-964E-294A-23DC08DB8EDD}"/>
              </a:ext>
            </a:extLst>
          </p:cNvPr>
          <p:cNvSpPr/>
          <p:nvPr/>
        </p:nvSpPr>
        <p:spPr>
          <a:xfrm>
            <a:off x="720436" y="5671127"/>
            <a:ext cx="7379014" cy="73866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IN" sz="1400" i="1" dirty="0" err="1" smtClean="0">
                <a:solidFill>
                  <a:srgbClr val="FF0000"/>
                </a:solidFill>
              </a:rPr>
              <a:t>Ahuja</a:t>
            </a:r>
            <a:r>
              <a:rPr lang="en-IN" sz="1400" i="1" dirty="0" smtClean="0">
                <a:solidFill>
                  <a:srgbClr val="FF0000"/>
                </a:solidFill>
              </a:rPr>
              <a:t> R, Jain A, Gupta S. </a:t>
            </a:r>
            <a:r>
              <a:rPr lang="en-IN" sz="1400" i="1" dirty="0" err="1" smtClean="0">
                <a:solidFill>
                  <a:srgbClr val="FF0000"/>
                </a:solidFill>
              </a:rPr>
              <a:t>Intralesional</a:t>
            </a:r>
            <a:r>
              <a:rPr lang="en-IN" sz="1400" i="1" dirty="0" smtClean="0">
                <a:solidFill>
                  <a:srgbClr val="FF0000"/>
                </a:solidFill>
              </a:rPr>
              <a:t> radiofrequency ablation followed by lip reduction surgery for infantile haemangioma of the lip. Indian J </a:t>
            </a:r>
            <a:r>
              <a:rPr lang="en-IN" sz="1400" i="1" dirty="0" err="1" smtClean="0">
                <a:solidFill>
                  <a:srgbClr val="FF0000"/>
                </a:solidFill>
              </a:rPr>
              <a:t>Dermatol</a:t>
            </a:r>
            <a:r>
              <a:rPr lang="en-IN" sz="1400" i="1" dirty="0" smtClean="0">
                <a:solidFill>
                  <a:srgbClr val="FF0000"/>
                </a:solidFill>
              </a:rPr>
              <a:t> </a:t>
            </a:r>
            <a:r>
              <a:rPr lang="en-IN" sz="1400" i="1" dirty="0" err="1" smtClean="0">
                <a:solidFill>
                  <a:srgbClr val="FF0000"/>
                </a:solidFill>
              </a:rPr>
              <a:t>Venereol</a:t>
            </a:r>
            <a:r>
              <a:rPr lang="en-IN" sz="1400" i="1" dirty="0" smtClean="0">
                <a:solidFill>
                  <a:srgbClr val="FF0000"/>
                </a:solidFill>
              </a:rPr>
              <a:t> </a:t>
            </a:r>
            <a:r>
              <a:rPr lang="en-IN" sz="1400" i="1" dirty="0" err="1" smtClean="0">
                <a:solidFill>
                  <a:srgbClr val="FF0000"/>
                </a:solidFill>
              </a:rPr>
              <a:t>Leprol</a:t>
            </a:r>
            <a:r>
              <a:rPr lang="en-IN" sz="1400" i="1" dirty="0" smtClean="0">
                <a:solidFill>
                  <a:srgbClr val="FF0000"/>
                </a:solidFill>
              </a:rPr>
              <a:t>. 2023 Nov 23:1-3. </a:t>
            </a:r>
            <a:r>
              <a:rPr lang="en-IN" sz="1400" i="1" dirty="0" err="1" smtClean="0">
                <a:solidFill>
                  <a:srgbClr val="FF0000"/>
                </a:solidFill>
              </a:rPr>
              <a:t>doi</a:t>
            </a:r>
            <a:r>
              <a:rPr lang="en-IN" sz="1400" i="1" dirty="0" smtClean="0">
                <a:solidFill>
                  <a:srgbClr val="FF0000"/>
                </a:solidFill>
              </a:rPr>
              <a:t>: 10.25259/IJDVL_394_2023. </a:t>
            </a:r>
            <a:r>
              <a:rPr lang="en-IN" sz="1400" i="1" dirty="0" err="1" smtClean="0">
                <a:solidFill>
                  <a:srgbClr val="FF0000"/>
                </a:solidFill>
              </a:rPr>
              <a:t>Epub</a:t>
            </a:r>
            <a:r>
              <a:rPr lang="en-IN" sz="1400" i="1" dirty="0" smtClean="0">
                <a:solidFill>
                  <a:srgbClr val="FF0000"/>
                </a:solidFill>
              </a:rPr>
              <a:t> ahead of print. PMID: 38031675.</a:t>
            </a:r>
            <a:endParaRPr lang="en-US" sz="1400" b="1" i="1" cap="none" spc="0" dirty="0">
              <a:ln w="0"/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18837" y="1911927"/>
            <a:ext cx="8968509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endParaRPr lang="en-IN" dirty="0" smtClean="0"/>
          </a:p>
          <a:p>
            <a:pPr fontAlgn="base">
              <a:lnSpc>
                <a:spcPct val="150000"/>
              </a:lnSpc>
              <a:buFont typeface="Arial" pitchFamily="34" charset="0"/>
              <a:buChar char="•"/>
            </a:pPr>
            <a:r>
              <a:rPr lang="en-IN" dirty="0" smtClean="0"/>
              <a:t> Infantile haemangioma of the lip [Fig 1a]. is a therapeutically challenging vascular </a:t>
            </a:r>
          </a:p>
          <a:p>
            <a:pPr fontAlgn="base">
              <a:lnSpc>
                <a:spcPct val="150000"/>
              </a:lnSpc>
            </a:pPr>
            <a:r>
              <a:rPr lang="en-IN" dirty="0" smtClean="0"/>
              <a:t>   tumour, given the occurrence of local complications and the long-term risk of a </a:t>
            </a:r>
          </a:p>
          <a:p>
            <a:pPr fontAlgn="base">
              <a:lnSpc>
                <a:spcPct val="150000"/>
              </a:lnSpc>
            </a:pPr>
            <a:r>
              <a:rPr lang="en-IN" dirty="0" smtClean="0"/>
              <a:t>   cosmetically </a:t>
            </a:r>
            <a:r>
              <a:rPr lang="en-IN" dirty="0" err="1" smtClean="0"/>
              <a:t>unesthetic</a:t>
            </a:r>
            <a:r>
              <a:rPr lang="en-IN" dirty="0" smtClean="0"/>
              <a:t> lip contour.</a:t>
            </a:r>
          </a:p>
          <a:p>
            <a:pPr fontAlgn="base">
              <a:lnSpc>
                <a:spcPct val="150000"/>
              </a:lnSpc>
              <a:buFont typeface="Arial" pitchFamily="34" charset="0"/>
              <a:buChar char="•"/>
            </a:pPr>
            <a:r>
              <a:rPr lang="en-IN" dirty="0" smtClean="0"/>
              <a:t> Radiofrequency ablation is effective and safe for treating small to moderate-sized lip </a:t>
            </a:r>
          </a:p>
          <a:p>
            <a:pPr fontAlgn="base">
              <a:lnSpc>
                <a:spcPct val="150000"/>
              </a:lnSpc>
            </a:pPr>
            <a:r>
              <a:rPr lang="en-IN" dirty="0" smtClean="0"/>
              <a:t>   </a:t>
            </a:r>
            <a:r>
              <a:rPr lang="en-IN" dirty="0" err="1" smtClean="0"/>
              <a:t>hemangiomas</a:t>
            </a:r>
            <a:r>
              <a:rPr lang="en-IN" dirty="0" smtClean="0"/>
              <a:t>. Lip reduction is a complementary technique that can then be used to </a:t>
            </a:r>
          </a:p>
          <a:p>
            <a:pPr fontAlgn="base">
              <a:lnSpc>
                <a:spcPct val="150000"/>
              </a:lnSpc>
            </a:pPr>
            <a:r>
              <a:rPr lang="en-IN" dirty="0" smtClean="0"/>
              <a:t>   remove any residual </a:t>
            </a:r>
            <a:r>
              <a:rPr lang="en-IN" dirty="0" err="1" smtClean="0"/>
              <a:t>hemangioma</a:t>
            </a:r>
            <a:r>
              <a:rPr lang="en-IN" dirty="0" smtClean="0"/>
              <a:t> tissue and improve the cosmetic outcome. </a:t>
            </a:r>
          </a:p>
          <a:p>
            <a:pPr fontAlgn="base">
              <a:lnSpc>
                <a:spcPct val="150000"/>
              </a:lnSpc>
            </a:pPr>
            <a:r>
              <a:rPr lang="en-IN" dirty="0" smtClean="0"/>
              <a:t>   Combining these techniques can result in a successful treatment outcome with minimal    </a:t>
            </a:r>
          </a:p>
          <a:p>
            <a:pPr fontAlgn="base">
              <a:lnSpc>
                <a:spcPct val="150000"/>
              </a:lnSpc>
            </a:pPr>
            <a:r>
              <a:rPr lang="en-IN" dirty="0" smtClean="0"/>
              <a:t>   cosmetic morbidity and scarring.</a:t>
            </a:r>
          </a:p>
        </p:txBody>
      </p:sp>
      <p:pic>
        <p:nvPicPr>
          <p:cNvPr id="2050" name="Picture 2" descr="C:\Users\user\Desktop\derma pearlss\IJDVL_394_2023-g1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40800" y="2175885"/>
            <a:ext cx="3115899" cy="2126775"/>
          </a:xfrm>
          <a:prstGeom prst="rect">
            <a:avLst/>
          </a:prstGeom>
          <a:noFill/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8959274" y="4341092"/>
            <a:ext cx="3084944" cy="774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Roboto"/>
                <a:cs typeface="Arial" pitchFamily="34" charset="0"/>
              </a:rPr>
              <a:t>Fig1a: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Roboto"/>
                <a:cs typeface="Arial" pitchFamily="34" charset="0"/>
              </a:rPr>
              <a:t>Infantile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Roboto"/>
                <a:cs typeface="Arial" pitchFamily="34" charset="0"/>
              </a:rPr>
              <a:t>haemangioma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Roboto"/>
                <a:cs typeface="Arial" pitchFamily="34" charset="0"/>
              </a:rPr>
              <a:t> of the right upper lip at baseline (before intervention).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2058B7F1-40EF-A2E3-F0CF-DDDC6D10F12C}"/>
              </a:ext>
            </a:extLst>
          </p:cNvPr>
          <p:cNvSpPr/>
          <p:nvPr/>
        </p:nvSpPr>
        <p:spPr>
          <a:xfrm>
            <a:off x="8645236" y="5688449"/>
            <a:ext cx="3546764" cy="116955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400" b="1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IADVL – </a:t>
            </a:r>
            <a:r>
              <a:rPr lang="en-US" sz="1400" b="1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AP </a:t>
            </a:r>
            <a:r>
              <a:rPr lang="en-US" sz="1400" b="1" dirty="0" smtClean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(TEAM GUNTUR)</a:t>
            </a:r>
          </a:p>
          <a:p>
            <a:r>
              <a:rPr lang="en-US" sz="1400" b="1" dirty="0" smtClean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sz="1400" b="1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By Dr </a:t>
            </a:r>
            <a:r>
              <a:rPr lang="en-US" sz="1400" b="1" dirty="0" err="1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Keerthi</a:t>
            </a:r>
            <a:r>
              <a:rPr lang="en-US" sz="1400" b="1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Sidda</a:t>
            </a:r>
            <a:endParaRPr lang="en-US" sz="1400" b="1" dirty="0" smtClean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1400" b="1" dirty="0" smtClean="0">
              <a:ln w="0"/>
              <a:solidFill>
                <a:srgbClr val="7030A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1400" b="1" dirty="0" smtClean="0">
              <a:ln w="0"/>
              <a:solidFill>
                <a:srgbClr val="7030A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400" b="1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400" b="1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93104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073" y="849745"/>
            <a:ext cx="7961745" cy="5449455"/>
          </a:xfrm>
        </p:spPr>
        <p:txBody>
          <a:bodyPr>
            <a:normAutofit lnSpcReduction="10000"/>
          </a:bodyPr>
          <a:lstStyle/>
          <a:p>
            <a:pPr fontAlgn="base">
              <a:lnSpc>
                <a:spcPct val="150000"/>
              </a:lnSpc>
            </a:pPr>
            <a:r>
              <a:rPr lang="en-IN" sz="1800" dirty="0" smtClean="0"/>
              <a:t>TECHNIQUE: After cleaning and draping, the right side of the upper lip was infiltrated with local anaesthesia (2% w/v </a:t>
            </a:r>
            <a:r>
              <a:rPr lang="en-IN" sz="1800" dirty="0" err="1" smtClean="0"/>
              <a:t>lidocaine</a:t>
            </a:r>
            <a:r>
              <a:rPr lang="en-IN" sz="1800" dirty="0" smtClean="0"/>
              <a:t> with epinephrine), starting from the right </a:t>
            </a:r>
            <a:r>
              <a:rPr lang="en-IN" sz="1800" dirty="0" err="1" smtClean="0"/>
              <a:t>commissure</a:t>
            </a:r>
            <a:r>
              <a:rPr lang="en-IN" sz="1800" dirty="0" smtClean="0"/>
              <a:t> and progressing medially. Thereafter, a small window was created in the proximal end of the plastic sheath of an 18-G intravenous </a:t>
            </a:r>
            <a:r>
              <a:rPr lang="en-IN" sz="1800" dirty="0" err="1" smtClean="0"/>
              <a:t>cannula</a:t>
            </a:r>
            <a:r>
              <a:rPr lang="en-IN" sz="1800" dirty="0" smtClean="0"/>
              <a:t> with a surgical blade inserted into the tissue bulk. A pointed radiofrequency probe set at 20 </a:t>
            </a:r>
            <a:r>
              <a:rPr lang="en-IN" sz="1800" dirty="0" err="1" smtClean="0"/>
              <a:t>mW</a:t>
            </a:r>
            <a:r>
              <a:rPr lang="en-IN" sz="1800" dirty="0" smtClean="0"/>
              <a:t> power in coagulation mode was connected to the metallic </a:t>
            </a:r>
            <a:r>
              <a:rPr lang="en-IN" sz="1800" dirty="0" err="1" smtClean="0"/>
              <a:t>cannula</a:t>
            </a:r>
            <a:r>
              <a:rPr lang="en-IN" sz="1800" dirty="0" smtClean="0"/>
              <a:t> through the window. The </a:t>
            </a:r>
            <a:r>
              <a:rPr lang="en-IN" sz="1800" dirty="0" err="1" smtClean="0"/>
              <a:t>cannula</a:t>
            </a:r>
            <a:r>
              <a:rPr lang="en-IN" sz="1800" dirty="0" smtClean="0"/>
              <a:t> was then moved in different directions, coagulating the tumour tissue .</a:t>
            </a:r>
          </a:p>
          <a:p>
            <a:pPr fontAlgn="base">
              <a:lnSpc>
                <a:spcPct val="150000"/>
              </a:lnSpc>
            </a:pPr>
            <a:r>
              <a:rPr lang="en-IN" sz="1800" dirty="0" smtClean="0"/>
              <a:t>Postoperatively, the patient was advised analgesics and a topical antibiotic at the point of entry. The patient underwent six sessions of </a:t>
            </a:r>
            <a:r>
              <a:rPr lang="en-IN" sz="1800" dirty="0" err="1" smtClean="0"/>
              <a:t>intralesional</a:t>
            </a:r>
            <a:r>
              <a:rPr lang="en-IN" sz="1800" dirty="0" smtClean="0"/>
              <a:t> radiofrequency coagulation over a period of 1 year with about a 50% reduction in the size of swelling [Fig 1b]. With minimal improvement, lip reduction surgery was done to improve the aesthetic outcome further. </a:t>
            </a:r>
          </a:p>
          <a:p>
            <a:pPr fontAlgn="base">
              <a:lnSpc>
                <a:spcPct val="150000"/>
              </a:lnSpc>
            </a:pPr>
            <a:endParaRPr lang="en-IN" sz="1800" dirty="0"/>
          </a:p>
        </p:txBody>
      </p:sp>
      <p:pic>
        <p:nvPicPr>
          <p:cNvPr id="3073" name="Picture 1" descr="C:\Users\user\Desktop\derma pearlss\IJDVL_394_2023-g1b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64720" y="2001405"/>
            <a:ext cx="3121025" cy="2139950"/>
          </a:xfrm>
          <a:prstGeom prst="rect">
            <a:avLst/>
          </a:prstGeom>
          <a:noFill/>
        </p:spPr>
      </p:pic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8659380" y="4173682"/>
            <a:ext cx="3314700" cy="1266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Fig 1b: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Reduction in the labial swelling after six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sessions of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intralesional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radiofrequency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ablation.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369456"/>
            <a:ext cx="10806545" cy="6040580"/>
          </a:xfrm>
        </p:spPr>
        <p:txBody>
          <a:bodyPr>
            <a:normAutofit lnSpcReduction="10000"/>
          </a:bodyPr>
          <a:lstStyle/>
          <a:p>
            <a:pPr fontAlgn="base">
              <a:lnSpc>
                <a:spcPct val="150000"/>
              </a:lnSpc>
            </a:pPr>
            <a:r>
              <a:rPr lang="en-IN" sz="1800" dirty="0" smtClean="0"/>
              <a:t>Using an indelible marker, the area to be excised was marked before infiltration anaesthesia. Thereafter, using a 15-number surgical blade, a 3:1 elliptical excision was made, with the width of the excision corresponding to the extent of excess tissue. The amount of tissue bulk to be removed was carefully decided intra-operatively, balancing the ease of wound closure under minimal tension without leaving any extra redundant tissue. </a:t>
            </a:r>
            <a:r>
              <a:rPr lang="en-IN" sz="1800" dirty="0" err="1" smtClean="0"/>
              <a:t>Intraoperative</a:t>
            </a:r>
            <a:r>
              <a:rPr lang="en-IN" sz="1800" dirty="0" smtClean="0"/>
              <a:t> haemostasis was achieved using a bipolar radiofrequency probe to coagulate any bleeders during exploration. The labial mucosa was closed in 2 layers with a buried sub-</a:t>
            </a:r>
            <a:r>
              <a:rPr lang="en-IN" sz="1800" dirty="0" err="1" smtClean="0"/>
              <a:t>cutaneous</a:t>
            </a:r>
            <a:r>
              <a:rPr lang="en-IN" sz="1800" dirty="0" smtClean="0"/>
              <a:t> suture with 4-0 </a:t>
            </a:r>
            <a:r>
              <a:rPr lang="en-IN" sz="1800" dirty="0" err="1" smtClean="0"/>
              <a:t>vicryl</a:t>
            </a:r>
            <a:r>
              <a:rPr lang="en-IN" sz="1800" dirty="0" smtClean="0"/>
              <a:t> and surface approximation with 5-0 </a:t>
            </a:r>
            <a:r>
              <a:rPr lang="en-IN" sz="1800" dirty="0" err="1" smtClean="0"/>
              <a:t>prolene</a:t>
            </a:r>
            <a:r>
              <a:rPr lang="en-IN" sz="1800" dirty="0" smtClean="0"/>
              <a:t>. Postoperatively, patient was advised to take oral painkillers and antibiotics. A week later, the sutures were removed. </a:t>
            </a:r>
          </a:p>
          <a:p>
            <a:pPr fontAlgn="base">
              <a:lnSpc>
                <a:spcPct val="150000"/>
              </a:lnSpc>
            </a:pPr>
            <a:r>
              <a:rPr lang="en-IN" sz="1800" dirty="0" smtClean="0"/>
              <a:t>At 1-month follow-up, the swelling was remarkably reduced. The upper lip contour </a:t>
            </a:r>
          </a:p>
          <a:p>
            <a:pPr fontAlgn="base">
              <a:lnSpc>
                <a:spcPct val="150000"/>
              </a:lnSpc>
              <a:buNone/>
            </a:pPr>
            <a:r>
              <a:rPr lang="en-IN" sz="1800" dirty="0" smtClean="0"/>
              <a:t>       had been restored, and so had the </a:t>
            </a:r>
            <a:r>
              <a:rPr lang="en-IN" sz="1800" dirty="0" err="1" smtClean="0"/>
              <a:t>philtrum</a:t>
            </a:r>
            <a:r>
              <a:rPr lang="en-IN" sz="1800" dirty="0" smtClean="0"/>
              <a:t> with a smooth curved vermilion border</a:t>
            </a:r>
          </a:p>
          <a:p>
            <a:pPr fontAlgn="base">
              <a:lnSpc>
                <a:spcPct val="150000"/>
              </a:lnSpc>
              <a:buNone/>
            </a:pPr>
            <a:r>
              <a:rPr lang="en-IN" sz="1800" dirty="0" smtClean="0"/>
              <a:t>      [Fig 1c]. </a:t>
            </a:r>
          </a:p>
          <a:p>
            <a:pPr>
              <a:lnSpc>
                <a:spcPct val="150000"/>
              </a:lnSpc>
            </a:pPr>
            <a:r>
              <a:rPr lang="en-IN" sz="1800" dirty="0" smtClean="0"/>
              <a:t>In this approach, the initial application of radiofrequency ablation not only helped </a:t>
            </a:r>
          </a:p>
          <a:p>
            <a:pPr>
              <a:lnSpc>
                <a:spcPct val="150000"/>
              </a:lnSpc>
              <a:buNone/>
            </a:pPr>
            <a:r>
              <a:rPr lang="en-IN" sz="1800" dirty="0" smtClean="0"/>
              <a:t>       decrease the tissue volume, facilitating easy surgical </a:t>
            </a:r>
            <a:r>
              <a:rPr lang="en-IN" sz="1800" dirty="0" err="1" smtClean="0"/>
              <a:t>debulking</a:t>
            </a:r>
            <a:r>
              <a:rPr lang="en-IN" sz="1800" dirty="0" smtClean="0"/>
              <a:t> thereafter but also </a:t>
            </a:r>
          </a:p>
          <a:p>
            <a:pPr>
              <a:lnSpc>
                <a:spcPct val="150000"/>
              </a:lnSpc>
              <a:buNone/>
            </a:pPr>
            <a:r>
              <a:rPr lang="en-IN" sz="1800" dirty="0" smtClean="0"/>
              <a:t>       helped achieve better haemostasis because of the coagulation of feeder vessels.</a:t>
            </a:r>
          </a:p>
          <a:p>
            <a:pPr fontAlgn="base">
              <a:lnSpc>
                <a:spcPct val="150000"/>
              </a:lnSpc>
            </a:pPr>
            <a:endParaRPr lang="en-IN" sz="1800" dirty="0" smtClean="0"/>
          </a:p>
          <a:p>
            <a:pPr fontAlgn="base">
              <a:lnSpc>
                <a:spcPct val="150000"/>
              </a:lnSpc>
            </a:pPr>
            <a:endParaRPr lang="en-IN" sz="1800" dirty="0" smtClean="0"/>
          </a:p>
          <a:p>
            <a:endParaRPr lang="en-IN" dirty="0"/>
          </a:p>
        </p:txBody>
      </p:sp>
      <p:pic>
        <p:nvPicPr>
          <p:cNvPr id="16385" name="Picture 1" descr="C:\Users\user\Desktop\derma pearlss\IJDVL_394_2023-g1c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61280" y="3211514"/>
            <a:ext cx="3114675" cy="2060575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11554691" y="6003636"/>
            <a:ext cx="637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  </a:t>
            </a:r>
            <a:endParaRPr lang="en-IN" dirty="0"/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8876146" y="5310910"/>
            <a:ext cx="3116119" cy="959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u="none" strike="noStrike" cap="none" normalizeH="0" baseline="0" dirty="0" smtClean="0">
                <a:ln>
                  <a:noFill/>
                </a:ln>
                <a:solidFill>
                  <a:srgbClr val="4B4F58"/>
                </a:solidFill>
                <a:effectLst/>
                <a:latin typeface="Roboto"/>
                <a:cs typeface="Arial" pitchFamily="34" charset="0"/>
              </a:rPr>
              <a:t>Fig1c:</a:t>
            </a:r>
            <a:r>
              <a:rPr kumimoji="0" lang="en-US" sz="1200" b="0" u="none" strike="noStrike" cap="none" normalizeH="0" baseline="0" dirty="0" smtClean="0">
                <a:ln>
                  <a:noFill/>
                </a:ln>
                <a:solidFill>
                  <a:srgbClr val="4B4F58"/>
                </a:solidFill>
                <a:effectLst/>
                <a:latin typeface="Roboto"/>
                <a:cs typeface="Arial" pitchFamily="34" charset="0"/>
              </a:rPr>
              <a:t>Improved lip contour after six sessions of </a:t>
            </a:r>
            <a:r>
              <a:rPr kumimoji="0" lang="en-US" sz="1200" b="0" u="none" strike="noStrike" cap="none" normalizeH="0" baseline="0" dirty="0" err="1" smtClean="0">
                <a:ln>
                  <a:noFill/>
                </a:ln>
                <a:solidFill>
                  <a:srgbClr val="4B4F58"/>
                </a:solidFill>
                <a:effectLst/>
                <a:latin typeface="Roboto"/>
                <a:cs typeface="Arial" pitchFamily="34" charset="0"/>
              </a:rPr>
              <a:t>intralesional</a:t>
            </a:r>
            <a:r>
              <a:rPr kumimoji="0" lang="en-US" sz="1200" b="0" u="none" strike="noStrike" cap="none" normalizeH="0" baseline="0" dirty="0" smtClean="0">
                <a:ln>
                  <a:noFill/>
                </a:ln>
                <a:solidFill>
                  <a:srgbClr val="4B4F58"/>
                </a:solidFill>
                <a:effectLst/>
                <a:latin typeface="Roboto"/>
                <a:cs typeface="Arial" pitchFamily="34" charset="0"/>
              </a:rPr>
              <a:t> radiofrequency ablation and lip reduction surgery.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28648</TotalTime>
  <Words>594</Words>
  <Application>Microsoft Office PowerPoint</Application>
  <PresentationFormat>Custom</PresentationFormat>
  <Paragraphs>36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GUNTUR</dc:title>
  <dc:creator>Srikanth Reddy Alla</dc:creator>
  <cp:lastModifiedBy>user</cp:lastModifiedBy>
  <cp:revision>33</cp:revision>
  <dcterms:created xsi:type="dcterms:W3CDTF">2023-11-30T14:56:31Z</dcterms:created>
  <dcterms:modified xsi:type="dcterms:W3CDTF">2024-01-19T04:02:47Z</dcterms:modified>
</cp:coreProperties>
</file>