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073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719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76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059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470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147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789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126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176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443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2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302E-401A-46E2-925E-2BBF9CB02188}" type="datetimeFigureOut">
              <a:rPr lang="en-IN" smtClean="0"/>
              <a:pPr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816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061CF0-CB36-FF0B-13A5-E05C4C77106E}"/>
              </a:ext>
            </a:extLst>
          </p:cNvPr>
          <p:cNvSpPr txBox="1"/>
          <p:nvPr/>
        </p:nvSpPr>
        <p:spPr>
          <a:xfrm>
            <a:off x="3081480" y="161683"/>
            <a:ext cx="6703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DERMA PEARLS : SURGICAL PEARL - 9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6081C1-9C28-2F76-27FD-0BC443439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12" y="99595"/>
            <a:ext cx="1868962" cy="18889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670FB60-DDA9-45A1-D58A-7EF83DE9CF05}"/>
              </a:ext>
            </a:extLst>
          </p:cNvPr>
          <p:cNvSpPr/>
          <p:nvPr/>
        </p:nvSpPr>
        <p:spPr>
          <a:xfrm>
            <a:off x="2332653" y="850008"/>
            <a:ext cx="858741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 w="0"/>
              <a:solidFill>
                <a:srgbClr val="006699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E5F1A3-5E0B-B503-803D-C3889BE1AA0C}"/>
              </a:ext>
            </a:extLst>
          </p:cNvPr>
          <p:cNvSpPr txBox="1"/>
          <p:nvPr/>
        </p:nvSpPr>
        <p:spPr>
          <a:xfrm>
            <a:off x="1032379" y="2113933"/>
            <a:ext cx="1082532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Intralesional injection is a common treatment for keloid.  However, because of some follicular openings and </a:t>
            </a:r>
            <a:r>
              <a:rPr lang="en-US" sz="2200" dirty="0" err="1"/>
              <a:t>comedones</a:t>
            </a:r>
            <a:r>
              <a:rPr lang="en-US" sz="2200" dirty="0"/>
              <a:t> on the surface of the keloid on the hairy chest and acne </a:t>
            </a:r>
            <a:r>
              <a:rPr lang="en-US" sz="2200" dirty="0" err="1"/>
              <a:t>keloidalis</a:t>
            </a:r>
            <a:r>
              <a:rPr lang="en-US" sz="2200" dirty="0"/>
              <a:t>, there is a risk of drug leakage, leading to therapy being ineffective.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To prevent drug loss during intralesional injection, cyanoacrylate glue is applied to the follicular and </a:t>
            </a:r>
            <a:r>
              <a:rPr lang="en-US" sz="2200" dirty="0" err="1"/>
              <a:t>comedone</a:t>
            </a:r>
            <a:r>
              <a:rPr lang="en-US" sz="2200" dirty="0"/>
              <a:t> openings on the keloid’s surface [Figure 1].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After 3–5 min, the glue cures, hardens, and seals the openings. Following that, the injection is given into the keloid tissue with a </a:t>
            </a:r>
            <a:r>
              <a:rPr lang="en-US" sz="2200" dirty="0" err="1"/>
              <a:t>Leur</a:t>
            </a:r>
            <a:r>
              <a:rPr lang="en-US" sz="2200" dirty="0"/>
              <a:t>-lock syringe without any drug leakage from the follicular opening.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For the bleeding at the injection sites after the injection therapy, hemostasis also can be achieved with cyanoacrylate glue [Figure 2]</a:t>
            </a:r>
            <a:endParaRPr lang="en-IN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E4D865-245E-84C8-4D26-31BBA5425993}"/>
              </a:ext>
            </a:extLst>
          </p:cNvPr>
          <p:cNvSpPr txBox="1"/>
          <p:nvPr/>
        </p:nvSpPr>
        <p:spPr>
          <a:xfrm>
            <a:off x="2507223" y="855409"/>
            <a:ext cx="9478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NOVEL USE OF CYANOACRYLATE GLUE FOR EFFECTIVE INTRALESIONAL THERAPY IN KELOID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79310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369C3C0-CFCC-5578-3C4A-972AAFF0E6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8"/>
          <a:stretch/>
        </p:blipFill>
        <p:spPr>
          <a:xfrm>
            <a:off x="859762" y="2070640"/>
            <a:ext cx="4439825" cy="45854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C88DB21-790D-A465-CE8B-CC93CF9241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683" y="485620"/>
            <a:ext cx="4810395" cy="36340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F3CD02-CEB1-90AA-7A61-F4917244B539}"/>
              </a:ext>
            </a:extLst>
          </p:cNvPr>
          <p:cNvSpPr txBox="1"/>
          <p:nvPr/>
        </p:nvSpPr>
        <p:spPr>
          <a:xfrm>
            <a:off x="727582" y="422388"/>
            <a:ext cx="522093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Figure 1: Intralesional injection is given after sealing of follicular openings and </a:t>
            </a:r>
            <a:r>
              <a:rPr lang="en-US" sz="2000" dirty="0" err="1"/>
              <a:t>comedones</a:t>
            </a:r>
            <a:r>
              <a:rPr lang="en-US" sz="2000" dirty="0"/>
              <a:t> on the surface of keloid with cyanoacrylate glue</a:t>
            </a:r>
            <a:endParaRPr lang="en-IN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044DE-4C60-B9FD-E70A-8F466A4E2365}"/>
              </a:ext>
            </a:extLst>
          </p:cNvPr>
          <p:cNvSpPr txBox="1"/>
          <p:nvPr/>
        </p:nvSpPr>
        <p:spPr>
          <a:xfrm>
            <a:off x="5948516" y="4691283"/>
            <a:ext cx="5545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dirty="0"/>
              <a:t>Figure 2: The post bleeding from injection pricks that are sealed with the glue</a:t>
            </a:r>
          </a:p>
        </p:txBody>
      </p:sp>
    </p:spTree>
    <p:extLst>
      <p:ext uri="{BB962C8B-B14F-4D97-AF65-F5344CB8AC3E}">
        <p14:creationId xmlns:p14="http://schemas.microsoft.com/office/powerpoint/2010/main" val="3014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5EF36-906E-6E2B-2BA0-0A72805DD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28480"/>
            <a:ext cx="10972800" cy="11430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06B60E-82CB-742E-5902-6A7D5468C0EA}"/>
              </a:ext>
            </a:extLst>
          </p:cNvPr>
          <p:cNvSpPr txBox="1"/>
          <p:nvPr/>
        </p:nvSpPr>
        <p:spPr>
          <a:xfrm>
            <a:off x="521103" y="5920322"/>
            <a:ext cx="79542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Mukhtar M, Mukhtar N. Sealing of follicular openings in keloid with cyanoacrylate glue for effective intralesional therapy. J </a:t>
            </a:r>
            <a:r>
              <a:rPr lang="en-IN" dirty="0" err="1"/>
              <a:t>Cutan</a:t>
            </a:r>
            <a:r>
              <a:rPr lang="en-IN" dirty="0"/>
              <a:t> </a:t>
            </a:r>
            <a:r>
              <a:rPr lang="en-IN" dirty="0" err="1"/>
              <a:t>Aesthet</a:t>
            </a:r>
            <a:r>
              <a:rPr lang="en-IN" dirty="0"/>
              <a:t> </a:t>
            </a:r>
            <a:r>
              <a:rPr lang="en-IN" dirty="0" err="1"/>
              <a:t>Surg</a:t>
            </a:r>
            <a:r>
              <a:rPr lang="en-IN" dirty="0"/>
              <a:t> 2023;16:147-8.</a:t>
            </a:r>
            <a:endParaRPr kumimoji="0" lang="en-US" sz="1800" b="1" i="0" u="none" strike="noStrike" kern="1200" cap="none" spc="0" normalizeH="0" baseline="0" noProof="0" dirty="0">
              <a:ln w="0"/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42C203-381F-DAE8-07E7-91B6B5B11E8B}"/>
              </a:ext>
            </a:extLst>
          </p:cNvPr>
          <p:cNvSpPr txBox="1"/>
          <p:nvPr/>
        </p:nvSpPr>
        <p:spPr>
          <a:xfrm>
            <a:off x="8908036" y="5881842"/>
            <a:ext cx="30774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IADVL – 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C0C55F-CF39-1D85-42B8-55CE0B6F44C0}"/>
              </a:ext>
            </a:extLst>
          </p:cNvPr>
          <p:cNvSpPr txBox="1"/>
          <p:nvPr/>
        </p:nvSpPr>
        <p:spPr>
          <a:xfrm>
            <a:off x="8593411" y="6166977"/>
            <a:ext cx="37559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TEAM GUNTUR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6F55C1-AA16-AB7A-63DB-D983239212DF}"/>
              </a:ext>
            </a:extLst>
          </p:cNvPr>
          <p:cNvSpPr txBox="1"/>
          <p:nvPr/>
        </p:nvSpPr>
        <p:spPr>
          <a:xfrm>
            <a:off x="8819540" y="6412781"/>
            <a:ext cx="3119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By Dr Rahul Krishna 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A8F98F1-63DB-6F49-739B-73CB177E1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103" y="501445"/>
            <a:ext cx="11417723" cy="445187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Cyanoacrylate is a nonirritant, nonallergenic US FDA proven adhesive glue  having antibacterial, antiseptic, dehydrating (moisture absorber due to exothermic heat production), and sealing properties. </a:t>
            </a:r>
          </a:p>
          <a:p>
            <a:endParaRPr lang="en-US" dirty="0"/>
          </a:p>
          <a:p>
            <a:r>
              <a:rPr lang="en-US" dirty="0"/>
              <a:t>The glue remains on the skin for 4–5 days. Usually within a week, it gets dislodged from the follicular openings and skin surface without much effort during taking a bath. </a:t>
            </a:r>
          </a:p>
          <a:p>
            <a:endParaRPr lang="en-US" dirty="0"/>
          </a:p>
          <a:p>
            <a:r>
              <a:rPr lang="en-US" dirty="0"/>
              <a:t>There is no incidence of secondary bacterial infection or any adverse effects of the glue seen at the sites.</a:t>
            </a:r>
          </a:p>
          <a:p>
            <a:endParaRPr lang="en-US" dirty="0"/>
          </a:p>
          <a:p>
            <a:r>
              <a:rPr lang="en-US" dirty="0"/>
              <a:t>If necessary, the glue can be dissolved or easily removed using an acetone solution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58196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323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Rahul Krishna Kota</dc:creator>
  <cp:lastModifiedBy>Rahul Krishna Kota</cp:lastModifiedBy>
  <cp:revision>13</cp:revision>
  <dcterms:created xsi:type="dcterms:W3CDTF">2024-01-06T06:33:09Z</dcterms:created>
  <dcterms:modified xsi:type="dcterms:W3CDTF">2024-01-25T08:23:35Z</dcterms:modified>
</cp:coreProperties>
</file>